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73" r:id="rId8"/>
    <p:sldId id="262" r:id="rId9"/>
    <p:sldId id="263" r:id="rId10"/>
    <p:sldId id="265" r:id="rId11"/>
    <p:sldId id="266" r:id="rId12"/>
    <p:sldId id="267" r:id="rId13"/>
    <p:sldId id="268" r:id="rId14"/>
    <p:sldId id="272" r:id="rId15"/>
    <p:sldId id="271" r:id="rId16"/>
  </p:sldIdLst>
  <p:sldSz cx="12192000" cy="6858000"/>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70" d="100"/>
          <a:sy n="70" d="100"/>
        </p:scale>
        <p:origin x="61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Заглавен слайд">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bg-BG" smtClean="0"/>
              <a:t>Редакт. стил загл. образец</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bg-BG" smtClean="0"/>
              <a:t>Щракнете, за да редактирате стила на подзаглавието в образеца</a:t>
            </a:r>
            <a:endParaRPr lang="en-US" dirty="0"/>
          </a:p>
        </p:txBody>
      </p:sp>
      <p:sp>
        <p:nvSpPr>
          <p:cNvPr id="4" name="Date Placeholder 3"/>
          <p:cNvSpPr>
            <a:spLocks noGrp="1"/>
          </p:cNvSpPr>
          <p:nvPr>
            <p:ph type="dt" sz="half" idx="10"/>
          </p:nvPr>
        </p:nvSpPr>
        <p:spPr/>
        <p:txBody>
          <a:bodyPr/>
          <a:lstStyle/>
          <a:p>
            <a:fld id="{81F492AC-23D9-4771-9CD8-DF5A01D792B7}" type="datetimeFigureOut">
              <a:rPr lang="bg-BG" smtClean="0"/>
              <a:t>10.10.2025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a:xfrm>
            <a:off x="9255346" y="2750337"/>
            <a:ext cx="1171888" cy="1356442"/>
          </a:xfrm>
        </p:spPr>
        <p:txBody>
          <a:bodyPr/>
          <a:lstStyle/>
          <a:p>
            <a:fld id="{CE98FD1B-ECAF-4383-B136-B270B9C8C795}" type="slidenum">
              <a:rPr lang="bg-BG" smtClean="0"/>
              <a:t>‹#›</a:t>
            </a:fld>
            <a:endParaRPr lang="bg-BG"/>
          </a:p>
        </p:txBody>
      </p:sp>
    </p:spTree>
    <p:extLst>
      <p:ext uri="{BB962C8B-B14F-4D97-AF65-F5344CB8AC3E}">
        <p14:creationId xmlns:p14="http://schemas.microsoft.com/office/powerpoint/2010/main" val="1469996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bg-BG" smtClean="0"/>
              <a:t>Редакт. стил загл. образец</a:t>
            </a:r>
            <a:endParaRPr lang="en-US" dirty="0"/>
          </a:p>
        </p:txBody>
      </p:sp>
      <p:sp>
        <p:nvSpPr>
          <p:cNvPr id="3" name="Content Placeholder 2"/>
          <p:cNvSpPr>
            <a:spLocks noGrp="1"/>
          </p:cNvSpPr>
          <p:nvPr>
            <p:ph idx="1"/>
          </p:nvPr>
        </p:nvSpPr>
        <p:spPr/>
        <p:txBody>
          <a:bodyPr/>
          <a:lstStyle/>
          <a:p>
            <a:pPr lvl="0"/>
            <a:r>
              <a:rPr lang="bg-BG" smtClean="0"/>
              <a:t>Редактиране на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4" name="Date Placeholder 3"/>
          <p:cNvSpPr>
            <a:spLocks noGrp="1"/>
          </p:cNvSpPr>
          <p:nvPr>
            <p:ph type="dt" sz="half" idx="10"/>
          </p:nvPr>
        </p:nvSpPr>
        <p:spPr/>
        <p:txBody>
          <a:bodyPr/>
          <a:lstStyle/>
          <a:p>
            <a:fld id="{81F492AC-23D9-4771-9CD8-DF5A01D792B7}" type="datetimeFigureOut">
              <a:rPr lang="bg-BG" smtClean="0"/>
              <a:t>10.10.2025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CE98FD1B-ECAF-4383-B136-B270B9C8C795}" type="slidenum">
              <a:rPr lang="bg-BG" smtClean="0"/>
              <a:t>‹#›</a:t>
            </a:fld>
            <a:endParaRPr lang="bg-BG"/>
          </a:p>
        </p:txBody>
      </p:sp>
    </p:spTree>
    <p:extLst>
      <p:ext uri="{BB962C8B-B14F-4D97-AF65-F5344CB8AC3E}">
        <p14:creationId xmlns:p14="http://schemas.microsoft.com/office/powerpoint/2010/main" val="1856079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лавка на секция">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bg-BG" smtClean="0"/>
              <a:t>Редакт. стил загл. образец</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bg-BG" smtClean="0"/>
              <a:t>Редактиране на стиловете на текста в образеца</a:t>
            </a:r>
          </a:p>
        </p:txBody>
      </p:sp>
      <p:sp>
        <p:nvSpPr>
          <p:cNvPr id="4" name="Date Placeholder 3"/>
          <p:cNvSpPr>
            <a:spLocks noGrp="1"/>
          </p:cNvSpPr>
          <p:nvPr>
            <p:ph type="dt" sz="half" idx="10"/>
          </p:nvPr>
        </p:nvSpPr>
        <p:spPr/>
        <p:txBody>
          <a:bodyPr/>
          <a:lstStyle/>
          <a:p>
            <a:fld id="{81F492AC-23D9-4771-9CD8-DF5A01D792B7}" type="datetimeFigureOut">
              <a:rPr lang="bg-BG" smtClean="0"/>
              <a:t>10.10.2025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a:xfrm>
            <a:off x="10729455" y="2869895"/>
            <a:ext cx="1154151" cy="1090789"/>
          </a:xfrm>
        </p:spPr>
        <p:txBody>
          <a:bodyPr/>
          <a:lstStyle/>
          <a:p>
            <a:fld id="{CE98FD1B-ECAF-4383-B136-B270B9C8C795}" type="slidenum">
              <a:rPr lang="bg-BG" smtClean="0"/>
              <a:t>‹#›</a:t>
            </a:fld>
            <a:endParaRPr lang="bg-BG"/>
          </a:p>
        </p:txBody>
      </p:sp>
    </p:spTree>
    <p:extLst>
      <p:ext uri="{BB962C8B-B14F-4D97-AF65-F5344CB8AC3E}">
        <p14:creationId xmlns:p14="http://schemas.microsoft.com/office/powerpoint/2010/main" val="823156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bg-BG" smtClean="0"/>
              <a:t>Редакт. стил загл. образец</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bg-BG" smtClean="0"/>
              <a:t>Редактиране на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bg-BG" smtClean="0"/>
              <a:t>Редактиране на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5" name="Date Placeholder 4"/>
          <p:cNvSpPr>
            <a:spLocks noGrp="1"/>
          </p:cNvSpPr>
          <p:nvPr>
            <p:ph type="dt" sz="half" idx="10"/>
          </p:nvPr>
        </p:nvSpPr>
        <p:spPr/>
        <p:txBody>
          <a:bodyPr/>
          <a:lstStyle/>
          <a:p>
            <a:fld id="{81F492AC-23D9-4771-9CD8-DF5A01D792B7}" type="datetimeFigureOut">
              <a:rPr lang="bg-BG" smtClean="0"/>
              <a:t>10.10.2025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CE98FD1B-ECAF-4383-B136-B270B9C8C795}" type="slidenum">
              <a:rPr lang="bg-BG" smtClean="0"/>
              <a:t>‹#›</a:t>
            </a:fld>
            <a:endParaRPr lang="bg-BG"/>
          </a:p>
        </p:txBody>
      </p:sp>
    </p:spTree>
    <p:extLst>
      <p:ext uri="{BB962C8B-B14F-4D97-AF65-F5344CB8AC3E}">
        <p14:creationId xmlns:p14="http://schemas.microsoft.com/office/powerpoint/2010/main" val="1760340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bg-BG" smtClean="0"/>
              <a:t>Редакт. стил загл. образец</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Редактиране на стиловете на текста в образеца</a:t>
            </a:r>
          </a:p>
        </p:txBody>
      </p:sp>
      <p:sp>
        <p:nvSpPr>
          <p:cNvPr id="4" name="Content Placeholder 3"/>
          <p:cNvSpPr>
            <a:spLocks noGrp="1"/>
          </p:cNvSpPr>
          <p:nvPr>
            <p:ph sz="half" idx="2"/>
          </p:nvPr>
        </p:nvSpPr>
        <p:spPr>
          <a:xfrm>
            <a:off x="680322" y="3030008"/>
            <a:ext cx="4698355" cy="2906179"/>
          </a:xfrm>
        </p:spPr>
        <p:txBody>
          <a:bodyPr/>
          <a:lstStyle/>
          <a:p>
            <a:pPr lvl="0"/>
            <a:r>
              <a:rPr lang="bg-BG" smtClean="0"/>
              <a:t>Редактиране на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Редактиране на стиловете на текста в образеца</a:t>
            </a:r>
          </a:p>
        </p:txBody>
      </p:sp>
      <p:sp>
        <p:nvSpPr>
          <p:cNvPr id="6" name="Content Placeholder 5"/>
          <p:cNvSpPr>
            <a:spLocks noGrp="1"/>
          </p:cNvSpPr>
          <p:nvPr>
            <p:ph sz="quarter" idx="4"/>
          </p:nvPr>
        </p:nvSpPr>
        <p:spPr>
          <a:xfrm>
            <a:off x="5594123" y="3030008"/>
            <a:ext cx="4700059" cy="2906179"/>
          </a:xfrm>
        </p:spPr>
        <p:txBody>
          <a:bodyPr/>
          <a:lstStyle/>
          <a:p>
            <a:pPr lvl="0"/>
            <a:r>
              <a:rPr lang="bg-BG" smtClean="0"/>
              <a:t>Редактиране на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7" name="Date Placeholder 6"/>
          <p:cNvSpPr>
            <a:spLocks noGrp="1"/>
          </p:cNvSpPr>
          <p:nvPr>
            <p:ph type="dt" sz="half" idx="10"/>
          </p:nvPr>
        </p:nvSpPr>
        <p:spPr/>
        <p:txBody>
          <a:bodyPr/>
          <a:lstStyle/>
          <a:p>
            <a:fld id="{81F492AC-23D9-4771-9CD8-DF5A01D792B7}" type="datetimeFigureOut">
              <a:rPr lang="bg-BG" smtClean="0"/>
              <a:t>10.10.2025 г.</a:t>
            </a:fld>
            <a:endParaRPr lang="bg-BG"/>
          </a:p>
        </p:txBody>
      </p:sp>
      <p:sp>
        <p:nvSpPr>
          <p:cNvPr id="8" name="Footer Placeholder 7"/>
          <p:cNvSpPr>
            <a:spLocks noGrp="1"/>
          </p:cNvSpPr>
          <p:nvPr>
            <p:ph type="ftr" sz="quarter" idx="11"/>
          </p:nvPr>
        </p:nvSpPr>
        <p:spPr/>
        <p:txBody>
          <a:bodyPr/>
          <a:lstStyle/>
          <a:p>
            <a:endParaRPr lang="bg-BG"/>
          </a:p>
        </p:txBody>
      </p:sp>
      <p:sp>
        <p:nvSpPr>
          <p:cNvPr id="9" name="Slide Number Placeholder 8"/>
          <p:cNvSpPr>
            <a:spLocks noGrp="1"/>
          </p:cNvSpPr>
          <p:nvPr>
            <p:ph type="sldNum" sz="quarter" idx="12"/>
          </p:nvPr>
        </p:nvSpPr>
        <p:spPr/>
        <p:txBody>
          <a:bodyPr/>
          <a:lstStyle/>
          <a:p>
            <a:fld id="{CE98FD1B-ECAF-4383-B136-B270B9C8C795}" type="slidenum">
              <a:rPr lang="bg-BG" smtClean="0"/>
              <a:t>‹#›</a:t>
            </a:fld>
            <a:endParaRPr lang="bg-BG"/>
          </a:p>
        </p:txBody>
      </p:sp>
    </p:spTree>
    <p:extLst>
      <p:ext uri="{BB962C8B-B14F-4D97-AF65-F5344CB8AC3E}">
        <p14:creationId xmlns:p14="http://schemas.microsoft.com/office/powerpoint/2010/main" val="710400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bg-BG" smtClean="0"/>
              <a:t>Редакт. стил загл. образец</a:t>
            </a:r>
            <a:endParaRPr lang="en-US" dirty="0"/>
          </a:p>
        </p:txBody>
      </p:sp>
      <p:sp>
        <p:nvSpPr>
          <p:cNvPr id="3" name="Date Placeholder 2"/>
          <p:cNvSpPr>
            <a:spLocks noGrp="1"/>
          </p:cNvSpPr>
          <p:nvPr>
            <p:ph type="dt" sz="half" idx="10"/>
          </p:nvPr>
        </p:nvSpPr>
        <p:spPr/>
        <p:txBody>
          <a:bodyPr/>
          <a:lstStyle/>
          <a:p>
            <a:fld id="{81F492AC-23D9-4771-9CD8-DF5A01D792B7}" type="datetimeFigureOut">
              <a:rPr lang="bg-BG" smtClean="0"/>
              <a:t>10.10.2025 г.</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CE98FD1B-ECAF-4383-B136-B270B9C8C795}" type="slidenum">
              <a:rPr lang="bg-BG" smtClean="0"/>
              <a:t>‹#›</a:t>
            </a:fld>
            <a:endParaRPr lang="bg-BG"/>
          </a:p>
        </p:txBody>
      </p:sp>
    </p:spTree>
    <p:extLst>
      <p:ext uri="{BB962C8B-B14F-4D97-AF65-F5344CB8AC3E}">
        <p14:creationId xmlns:p14="http://schemas.microsoft.com/office/powerpoint/2010/main" val="2364052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81F492AC-23D9-4771-9CD8-DF5A01D792B7}" type="datetimeFigureOut">
              <a:rPr lang="bg-BG" smtClean="0"/>
              <a:t>10.10.2025 г.</a:t>
            </a:fld>
            <a:endParaRPr lang="bg-BG"/>
          </a:p>
        </p:txBody>
      </p:sp>
      <p:sp>
        <p:nvSpPr>
          <p:cNvPr id="3" name="Footer Placeholder 2"/>
          <p:cNvSpPr>
            <a:spLocks noGrp="1"/>
          </p:cNvSpPr>
          <p:nvPr>
            <p:ph type="ftr" sz="quarter" idx="11"/>
          </p:nvPr>
        </p:nvSpPr>
        <p:spPr/>
        <p:txBody>
          <a:bodyPr/>
          <a:lstStyle/>
          <a:p>
            <a:endParaRPr lang="bg-BG"/>
          </a:p>
        </p:txBody>
      </p:sp>
      <p:sp>
        <p:nvSpPr>
          <p:cNvPr id="4" name="Slide Number Placeholder 3"/>
          <p:cNvSpPr>
            <a:spLocks noGrp="1"/>
          </p:cNvSpPr>
          <p:nvPr>
            <p:ph type="sldNum" sz="quarter" idx="12"/>
          </p:nvPr>
        </p:nvSpPr>
        <p:spPr/>
        <p:txBody>
          <a:bodyPr/>
          <a:lstStyle/>
          <a:p>
            <a:fld id="{CE98FD1B-ECAF-4383-B136-B270B9C8C795}" type="slidenum">
              <a:rPr lang="bg-BG" smtClean="0"/>
              <a:t>‹#›</a:t>
            </a:fld>
            <a:endParaRPr lang="bg-BG"/>
          </a:p>
        </p:txBody>
      </p:sp>
    </p:spTree>
    <p:extLst>
      <p:ext uri="{BB962C8B-B14F-4D97-AF65-F5344CB8AC3E}">
        <p14:creationId xmlns:p14="http://schemas.microsoft.com/office/powerpoint/2010/main" val="2142067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bg-BG" smtClean="0"/>
              <a:t>Редакт. стил загл. образец</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bg-BG" smtClean="0"/>
              <a:t>Редактиране на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smtClean="0"/>
              <a:t>Редактиране на стиловете на текста в образеца</a:t>
            </a:r>
          </a:p>
        </p:txBody>
      </p:sp>
      <p:sp>
        <p:nvSpPr>
          <p:cNvPr id="5" name="Date Placeholder 4"/>
          <p:cNvSpPr>
            <a:spLocks noGrp="1"/>
          </p:cNvSpPr>
          <p:nvPr>
            <p:ph type="dt" sz="half" idx="10"/>
          </p:nvPr>
        </p:nvSpPr>
        <p:spPr/>
        <p:txBody>
          <a:bodyPr/>
          <a:lstStyle/>
          <a:p>
            <a:fld id="{81F492AC-23D9-4771-9CD8-DF5A01D792B7}" type="datetimeFigureOut">
              <a:rPr lang="bg-BG" smtClean="0"/>
              <a:t>10.10.2025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CE98FD1B-ECAF-4383-B136-B270B9C8C795}" type="slidenum">
              <a:rPr lang="bg-BG" smtClean="0"/>
              <a:t>‹#›</a:t>
            </a:fld>
            <a:endParaRPr lang="bg-BG"/>
          </a:p>
        </p:txBody>
      </p:sp>
    </p:spTree>
    <p:extLst>
      <p:ext uri="{BB962C8B-B14F-4D97-AF65-F5344CB8AC3E}">
        <p14:creationId xmlns:p14="http://schemas.microsoft.com/office/powerpoint/2010/main" val="39816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Картина с надпис">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bg-BG" smtClean="0"/>
              <a:t>Редакт. стил загл. образец</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bg-BG" smtClean="0"/>
              <a:t>Щракнете върху иконата, за да добавите картина</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smtClean="0"/>
              <a:t>Редактиране на стиловете на текста в образеца</a:t>
            </a:r>
          </a:p>
        </p:txBody>
      </p:sp>
      <p:sp>
        <p:nvSpPr>
          <p:cNvPr id="5" name="Date Placeholder 4"/>
          <p:cNvSpPr>
            <a:spLocks noGrp="1"/>
          </p:cNvSpPr>
          <p:nvPr>
            <p:ph type="dt" sz="half" idx="10"/>
          </p:nvPr>
        </p:nvSpPr>
        <p:spPr/>
        <p:txBody>
          <a:bodyPr/>
          <a:lstStyle/>
          <a:p>
            <a:fld id="{81F492AC-23D9-4771-9CD8-DF5A01D792B7}" type="datetimeFigureOut">
              <a:rPr lang="bg-BG" smtClean="0"/>
              <a:t>10.10.2025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CE98FD1B-ECAF-4383-B136-B270B9C8C795}" type="slidenum">
              <a:rPr lang="bg-BG" smtClean="0"/>
              <a:t>‹#›</a:t>
            </a:fld>
            <a:endParaRPr lang="bg-BG"/>
          </a:p>
        </p:txBody>
      </p:sp>
    </p:spTree>
    <p:extLst>
      <p:ext uri="{BB962C8B-B14F-4D97-AF65-F5344CB8AC3E}">
        <p14:creationId xmlns:p14="http://schemas.microsoft.com/office/powerpoint/2010/main" val="2546617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 картина с надпис">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bg-BG" smtClean="0"/>
              <a:t>Редакт. стил загл. образец</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bg-BG" smtClean="0"/>
              <a:t>Щракнете върху иконата, за да добавите картина</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smtClean="0"/>
              <a:t>Редактиране на стиловете на текста в образеца</a:t>
            </a:r>
          </a:p>
        </p:txBody>
      </p:sp>
      <p:sp>
        <p:nvSpPr>
          <p:cNvPr id="5" name="Date Placeholder 4"/>
          <p:cNvSpPr>
            <a:spLocks noGrp="1"/>
          </p:cNvSpPr>
          <p:nvPr>
            <p:ph type="dt" sz="half" idx="10"/>
          </p:nvPr>
        </p:nvSpPr>
        <p:spPr/>
        <p:txBody>
          <a:bodyPr/>
          <a:lstStyle/>
          <a:p>
            <a:fld id="{81F492AC-23D9-4771-9CD8-DF5A01D792B7}" type="datetimeFigureOut">
              <a:rPr lang="bg-BG" smtClean="0"/>
              <a:t>10.10.2025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a:xfrm>
            <a:off x="10729455" y="4711309"/>
            <a:ext cx="1154151" cy="1090789"/>
          </a:xfrm>
        </p:spPr>
        <p:txBody>
          <a:bodyPr/>
          <a:lstStyle/>
          <a:p>
            <a:fld id="{CE98FD1B-ECAF-4383-B136-B270B9C8C795}" type="slidenum">
              <a:rPr lang="bg-BG" smtClean="0"/>
              <a:t>‹#›</a:t>
            </a:fld>
            <a:endParaRPr lang="bg-BG"/>
          </a:p>
        </p:txBody>
      </p:sp>
    </p:spTree>
    <p:extLst>
      <p:ext uri="{BB962C8B-B14F-4D97-AF65-F5344CB8AC3E}">
        <p14:creationId xmlns:p14="http://schemas.microsoft.com/office/powerpoint/2010/main" val="1843658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лавие и надпис">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bg-BG" smtClean="0"/>
              <a:t>Редакт. стил загл. образец</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smtClean="0"/>
              <a:t>Редактиране на стиловете на текста в образеца</a:t>
            </a:r>
          </a:p>
        </p:txBody>
      </p:sp>
      <p:sp>
        <p:nvSpPr>
          <p:cNvPr id="5" name="Date Placeholder 4"/>
          <p:cNvSpPr>
            <a:spLocks noGrp="1"/>
          </p:cNvSpPr>
          <p:nvPr>
            <p:ph type="dt" sz="half" idx="10"/>
          </p:nvPr>
        </p:nvSpPr>
        <p:spPr/>
        <p:txBody>
          <a:bodyPr/>
          <a:lstStyle/>
          <a:p>
            <a:fld id="{81F492AC-23D9-4771-9CD8-DF5A01D792B7}" type="datetimeFigureOut">
              <a:rPr lang="bg-BG" smtClean="0"/>
              <a:t>10.10.2025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a:xfrm>
            <a:off x="10729455" y="4711615"/>
            <a:ext cx="1154151" cy="1090789"/>
          </a:xfrm>
        </p:spPr>
        <p:txBody>
          <a:bodyPr/>
          <a:lstStyle/>
          <a:p>
            <a:fld id="{CE98FD1B-ECAF-4383-B136-B270B9C8C795}" type="slidenum">
              <a:rPr lang="bg-BG" smtClean="0"/>
              <a:t>‹#›</a:t>
            </a:fld>
            <a:endParaRPr lang="bg-BG"/>
          </a:p>
        </p:txBody>
      </p:sp>
    </p:spTree>
    <p:extLst>
      <p:ext uri="{BB962C8B-B14F-4D97-AF65-F5344CB8AC3E}">
        <p14:creationId xmlns:p14="http://schemas.microsoft.com/office/powerpoint/2010/main" val="10284399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 с надпис">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bg-BG" smtClean="0"/>
              <a:t>Редакт. стил загл. образец</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smtClean="0"/>
              <a:t>Редактиране на стиловете на текста в образеца</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smtClean="0"/>
              <a:t>Редактиране на стиловете на текста в образеца</a:t>
            </a:r>
          </a:p>
        </p:txBody>
      </p:sp>
      <p:sp>
        <p:nvSpPr>
          <p:cNvPr id="5" name="Date Placeholder 4"/>
          <p:cNvSpPr>
            <a:spLocks noGrp="1"/>
          </p:cNvSpPr>
          <p:nvPr>
            <p:ph type="dt" sz="half" idx="10"/>
          </p:nvPr>
        </p:nvSpPr>
        <p:spPr/>
        <p:txBody>
          <a:bodyPr/>
          <a:lstStyle/>
          <a:p>
            <a:fld id="{81F492AC-23D9-4771-9CD8-DF5A01D792B7}" type="datetimeFigureOut">
              <a:rPr lang="bg-BG" smtClean="0"/>
              <a:t>10.10.2025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a:xfrm>
            <a:off x="10729455" y="4709925"/>
            <a:ext cx="1154151" cy="1090789"/>
          </a:xfrm>
        </p:spPr>
        <p:txBody>
          <a:bodyPr/>
          <a:lstStyle/>
          <a:p>
            <a:fld id="{CE98FD1B-ECAF-4383-B136-B270B9C8C795}" type="slidenum">
              <a:rPr lang="bg-BG" smtClean="0"/>
              <a:t>‹#›</a:t>
            </a:fld>
            <a:endParaRPr lang="bg-BG"/>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2679159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ичка с име">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bg-BG" smtClean="0"/>
              <a:t>Редакт. стил загл. образец</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smtClean="0"/>
              <a:t>Редактиране на стиловете на текста в образеца</a:t>
            </a:r>
          </a:p>
        </p:txBody>
      </p:sp>
      <p:sp>
        <p:nvSpPr>
          <p:cNvPr id="5" name="Date Placeholder 4"/>
          <p:cNvSpPr>
            <a:spLocks noGrp="1"/>
          </p:cNvSpPr>
          <p:nvPr>
            <p:ph type="dt" sz="half" idx="10"/>
          </p:nvPr>
        </p:nvSpPr>
        <p:spPr/>
        <p:txBody>
          <a:bodyPr/>
          <a:lstStyle/>
          <a:p>
            <a:fld id="{81F492AC-23D9-4771-9CD8-DF5A01D792B7}" type="datetimeFigureOut">
              <a:rPr lang="bg-BG" smtClean="0"/>
              <a:t>10.10.2025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a:xfrm>
            <a:off x="10729455" y="4709925"/>
            <a:ext cx="1154151" cy="1090789"/>
          </a:xfrm>
        </p:spPr>
        <p:txBody>
          <a:bodyPr/>
          <a:lstStyle/>
          <a:p>
            <a:fld id="{CE98FD1B-ECAF-4383-B136-B270B9C8C795}" type="slidenum">
              <a:rPr lang="bg-BG" smtClean="0"/>
              <a:t>‹#›</a:t>
            </a:fld>
            <a:endParaRPr lang="bg-BG"/>
          </a:p>
        </p:txBody>
      </p:sp>
    </p:spTree>
    <p:extLst>
      <p:ext uri="{BB962C8B-B14F-4D97-AF65-F5344CB8AC3E}">
        <p14:creationId xmlns:p14="http://schemas.microsoft.com/office/powerpoint/2010/main" val="39536810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колони">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bg-BG" smtClean="0"/>
              <a:t>Редакт. стил загл. образец</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Редактиране на стиловете на текста в образеца</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Редактиране на стиловете на текста в образеца</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Редактиране на стиловете на текста в образеца</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Редактиране на стиловете на текста в образеца</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Редактиране на стиловете на текста в образеца</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Редактиране на стиловете на текста в образеца</a:t>
            </a:r>
          </a:p>
        </p:txBody>
      </p:sp>
      <p:sp>
        <p:nvSpPr>
          <p:cNvPr id="3" name="Date Placeholder 2"/>
          <p:cNvSpPr>
            <a:spLocks noGrp="1"/>
          </p:cNvSpPr>
          <p:nvPr>
            <p:ph type="dt" sz="half" idx="10"/>
          </p:nvPr>
        </p:nvSpPr>
        <p:spPr/>
        <p:txBody>
          <a:bodyPr/>
          <a:lstStyle/>
          <a:p>
            <a:fld id="{81F492AC-23D9-4771-9CD8-DF5A01D792B7}" type="datetimeFigureOut">
              <a:rPr lang="bg-BG" smtClean="0"/>
              <a:t>10.10.2025 г.</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CE98FD1B-ECAF-4383-B136-B270B9C8C795}" type="slidenum">
              <a:rPr lang="bg-BG" smtClean="0"/>
              <a:t>‹#›</a:t>
            </a:fld>
            <a:endParaRPr lang="bg-BG"/>
          </a:p>
        </p:txBody>
      </p:sp>
    </p:spTree>
    <p:extLst>
      <p:ext uri="{BB962C8B-B14F-4D97-AF65-F5344CB8AC3E}">
        <p14:creationId xmlns:p14="http://schemas.microsoft.com/office/powerpoint/2010/main" val="36791406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колони с картини">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bg-BG" smtClean="0"/>
              <a:t>Редакт. стил загл. образец</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Редактиране на стиловете на текста в образеца</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bg-BG" smtClean="0"/>
              <a:t>Щракнете върху иконата, за да добавите картина</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Редактиране на стиловете на текста в образеца</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Редактиране на стиловете на текста в образеца</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bg-BG" smtClean="0"/>
              <a:t>Щракнете върху иконата, за да добавите картина</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Редактиране на стиловете на текста в образеца</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Редактиране на стиловете на текста в образеца</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bg-BG" smtClean="0"/>
              <a:t>Щракнете върху иконата, за да добавите картина</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Редактиране на стиловете на текста в образеца</a:t>
            </a:r>
          </a:p>
        </p:txBody>
      </p:sp>
      <p:sp>
        <p:nvSpPr>
          <p:cNvPr id="3" name="Date Placeholder 2"/>
          <p:cNvSpPr>
            <a:spLocks noGrp="1"/>
          </p:cNvSpPr>
          <p:nvPr>
            <p:ph type="dt" sz="half" idx="10"/>
          </p:nvPr>
        </p:nvSpPr>
        <p:spPr/>
        <p:txBody>
          <a:bodyPr/>
          <a:lstStyle/>
          <a:p>
            <a:fld id="{81F492AC-23D9-4771-9CD8-DF5A01D792B7}" type="datetimeFigureOut">
              <a:rPr lang="bg-BG" smtClean="0"/>
              <a:t>10.10.2025 г.</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CE98FD1B-ECAF-4383-B136-B270B9C8C795}" type="slidenum">
              <a:rPr lang="bg-BG" smtClean="0"/>
              <a:t>‹#›</a:t>
            </a:fld>
            <a:endParaRPr lang="bg-BG"/>
          </a:p>
        </p:txBody>
      </p:sp>
    </p:spTree>
    <p:extLst>
      <p:ext uri="{BB962C8B-B14F-4D97-AF65-F5344CB8AC3E}">
        <p14:creationId xmlns:p14="http://schemas.microsoft.com/office/powerpoint/2010/main" val="36736961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bg-BG" smtClean="0"/>
              <a:t>Редакт. стил загл. образец</a:t>
            </a:r>
            <a:endParaRPr lang="en-US" dirty="0"/>
          </a:p>
        </p:txBody>
      </p:sp>
      <p:sp>
        <p:nvSpPr>
          <p:cNvPr id="3" name="Vertical Text Placeholder 2"/>
          <p:cNvSpPr>
            <a:spLocks noGrp="1"/>
          </p:cNvSpPr>
          <p:nvPr>
            <p:ph type="body" orient="vert" idx="1"/>
          </p:nvPr>
        </p:nvSpPr>
        <p:spPr/>
        <p:txBody>
          <a:bodyPr vert="eaVert"/>
          <a:lstStyle/>
          <a:p>
            <a:pPr lvl="0"/>
            <a:r>
              <a:rPr lang="bg-BG" smtClean="0"/>
              <a:t>Редактиране на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4" name="Date Placeholder 3"/>
          <p:cNvSpPr>
            <a:spLocks noGrp="1"/>
          </p:cNvSpPr>
          <p:nvPr>
            <p:ph type="dt" sz="half" idx="10"/>
          </p:nvPr>
        </p:nvSpPr>
        <p:spPr/>
        <p:txBody>
          <a:bodyPr/>
          <a:lstStyle/>
          <a:p>
            <a:fld id="{81F492AC-23D9-4771-9CD8-DF5A01D792B7}" type="datetimeFigureOut">
              <a:rPr lang="bg-BG" smtClean="0"/>
              <a:t>10.10.2025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CE98FD1B-ECAF-4383-B136-B270B9C8C795}" type="slidenum">
              <a:rPr lang="bg-BG" smtClean="0"/>
              <a:t>‹#›</a:t>
            </a:fld>
            <a:endParaRPr lang="bg-BG"/>
          </a:p>
        </p:txBody>
      </p:sp>
    </p:spTree>
    <p:extLst>
      <p:ext uri="{BB962C8B-B14F-4D97-AF65-F5344CB8AC3E}">
        <p14:creationId xmlns:p14="http://schemas.microsoft.com/office/powerpoint/2010/main" val="27529552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bg-BG" smtClean="0"/>
              <a:t>Редакт. стил загл. образец</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bg-BG" smtClean="0"/>
              <a:t>Редактиране на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81F492AC-23D9-4771-9CD8-DF5A01D792B7}" type="datetimeFigureOut">
              <a:rPr lang="bg-BG" smtClean="0"/>
              <a:t>10.10.2025 г.</a:t>
            </a:fld>
            <a:endParaRPr lang="bg-BG"/>
          </a:p>
        </p:txBody>
      </p:sp>
      <p:sp>
        <p:nvSpPr>
          <p:cNvPr id="5" name="Footer Placeholder 4"/>
          <p:cNvSpPr>
            <a:spLocks noGrp="1"/>
          </p:cNvSpPr>
          <p:nvPr>
            <p:ph type="ftr" sz="quarter" idx="11"/>
          </p:nvPr>
        </p:nvSpPr>
        <p:spPr>
          <a:xfrm>
            <a:off x="680321" y="5936188"/>
            <a:ext cx="6126805" cy="365125"/>
          </a:xfrm>
        </p:spPr>
        <p:txBody>
          <a:bodyPr/>
          <a:lstStyle/>
          <a:p>
            <a:endParaRPr lang="bg-BG"/>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CE98FD1B-ECAF-4383-B136-B270B9C8C795}" type="slidenum">
              <a:rPr lang="bg-BG" smtClean="0"/>
              <a:t>‹#›</a:t>
            </a:fld>
            <a:endParaRPr lang="bg-BG"/>
          </a:p>
        </p:txBody>
      </p:sp>
    </p:spTree>
    <p:extLst>
      <p:ext uri="{BB962C8B-B14F-4D97-AF65-F5344CB8AC3E}">
        <p14:creationId xmlns:p14="http://schemas.microsoft.com/office/powerpoint/2010/main" val="3984107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bg-BG" smtClean="0"/>
              <a:t>Редакт. стил загл. образец</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bg-BG" smtClean="0"/>
              <a:t>Редактиране на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81F492AC-23D9-4771-9CD8-DF5A01D792B7}" type="datetimeFigureOut">
              <a:rPr lang="bg-BG" smtClean="0"/>
              <a:t>10.10.2025 г.</a:t>
            </a:fld>
            <a:endParaRPr lang="bg-BG"/>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bg-BG"/>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CE98FD1B-ECAF-4383-B136-B270B9C8C795}" type="slidenum">
              <a:rPr lang="bg-BG" smtClean="0"/>
              <a:t>‹#›</a:t>
            </a:fld>
            <a:endParaRPr lang="bg-BG"/>
          </a:p>
        </p:txBody>
      </p:sp>
    </p:spTree>
    <p:extLst>
      <p:ext uri="{BB962C8B-B14F-4D97-AF65-F5344CB8AC3E}">
        <p14:creationId xmlns:p14="http://schemas.microsoft.com/office/powerpoint/2010/main" val="2824096964"/>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6.pn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ctrTitle"/>
          </p:nvPr>
        </p:nvSpPr>
        <p:spPr/>
        <p:txBody>
          <a:bodyPr/>
          <a:lstStyle/>
          <a:p>
            <a:r>
              <a:rPr lang="bg-BG" dirty="0" smtClean="0"/>
              <a:t>Портфолио</a:t>
            </a:r>
            <a:br>
              <a:rPr lang="bg-BG" dirty="0" smtClean="0"/>
            </a:br>
            <a:endParaRPr lang="bg-BG" sz="3200" dirty="0"/>
          </a:p>
        </p:txBody>
      </p:sp>
      <p:pic>
        <p:nvPicPr>
          <p:cNvPr id="4" name="Картина 3"/>
          <p:cNvPicPr>
            <a:picLocks noChangeAspect="1"/>
          </p:cNvPicPr>
          <p:nvPr/>
        </p:nvPicPr>
        <p:blipFill>
          <a:blip r:embed="rId2"/>
          <a:stretch>
            <a:fillRect/>
          </a:stretch>
        </p:blipFill>
        <p:spPr>
          <a:xfrm>
            <a:off x="2708366" y="4328160"/>
            <a:ext cx="3314483" cy="2438400"/>
          </a:xfrm>
          <a:prstGeom prst="rect">
            <a:avLst/>
          </a:prstGeom>
        </p:spPr>
      </p:pic>
      <p:pic>
        <p:nvPicPr>
          <p:cNvPr id="5" name="Картина 4"/>
          <p:cNvPicPr>
            <a:picLocks noChangeAspect="1"/>
          </p:cNvPicPr>
          <p:nvPr/>
        </p:nvPicPr>
        <p:blipFill>
          <a:blip r:embed="rId3"/>
          <a:stretch>
            <a:fillRect/>
          </a:stretch>
        </p:blipFill>
        <p:spPr>
          <a:xfrm>
            <a:off x="6214037" y="4328160"/>
            <a:ext cx="3095426" cy="2438399"/>
          </a:xfrm>
          <a:prstGeom prst="rect">
            <a:avLst/>
          </a:prstGeom>
        </p:spPr>
      </p:pic>
    </p:spTree>
    <p:extLst>
      <p:ext uri="{BB962C8B-B14F-4D97-AF65-F5344CB8AC3E}">
        <p14:creationId xmlns:p14="http://schemas.microsoft.com/office/powerpoint/2010/main" val="11617766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pPr algn="ctr"/>
            <a:r>
              <a:rPr lang="bg-BG" dirty="0"/>
              <a:t>н</a:t>
            </a:r>
            <a:r>
              <a:rPr lang="bg-BG" dirty="0" smtClean="0"/>
              <a:t>а</a:t>
            </a:r>
            <a:br>
              <a:rPr lang="bg-BG" dirty="0" smtClean="0"/>
            </a:br>
            <a:r>
              <a:rPr lang="bg-BG" dirty="0" smtClean="0"/>
              <a:t>Дияна Василева Иванова</a:t>
            </a:r>
            <a:endParaRPr lang="bg-BG" dirty="0"/>
          </a:p>
        </p:txBody>
      </p:sp>
      <p:sp>
        <p:nvSpPr>
          <p:cNvPr id="3" name="Текстов контейнер 2"/>
          <p:cNvSpPr>
            <a:spLocks noGrp="1"/>
          </p:cNvSpPr>
          <p:nvPr>
            <p:ph type="body" idx="1"/>
          </p:nvPr>
        </p:nvSpPr>
        <p:spPr/>
        <p:txBody>
          <a:bodyPr/>
          <a:lstStyle/>
          <a:p>
            <a:pPr algn="ctr"/>
            <a:r>
              <a:rPr lang="ru-RU" dirty="0"/>
              <a:t>Учител в </a:t>
            </a:r>
            <a:r>
              <a:rPr lang="bg-BG" dirty="0" smtClean="0"/>
              <a:t>Н</a:t>
            </a:r>
            <a:r>
              <a:rPr lang="ru-RU" dirty="0" smtClean="0"/>
              <a:t>ачален </a:t>
            </a:r>
            <a:r>
              <a:rPr lang="ru-RU" dirty="0"/>
              <a:t>етап на основното образование</a:t>
            </a:r>
          </a:p>
          <a:p>
            <a:pPr algn="ctr"/>
            <a:r>
              <a:rPr lang="ru-RU" dirty="0"/>
              <a:t>в</a:t>
            </a:r>
            <a:r>
              <a:rPr lang="ru-RU" dirty="0" smtClean="0"/>
              <a:t> ОУ </a:t>
            </a:r>
            <a:r>
              <a:rPr lang="en-US" dirty="0" smtClean="0"/>
              <a:t>“</a:t>
            </a:r>
            <a:r>
              <a:rPr lang="bg-BG" dirty="0" smtClean="0"/>
              <a:t>Св. </a:t>
            </a:r>
            <a:r>
              <a:rPr lang="bg-BG" dirty="0" smtClean="0"/>
              <a:t>св</a:t>
            </a:r>
            <a:r>
              <a:rPr lang="bg-BG" dirty="0" smtClean="0"/>
              <a:t>. Кирил и </a:t>
            </a:r>
            <a:r>
              <a:rPr lang="bg-BG" dirty="0" smtClean="0"/>
              <a:t>Методий“</a:t>
            </a:r>
            <a:r>
              <a:rPr lang="ru-RU" dirty="0" smtClean="0"/>
              <a:t> </a:t>
            </a:r>
            <a:r>
              <a:rPr lang="ru-RU" dirty="0"/>
              <a:t>,</a:t>
            </a:r>
          </a:p>
          <a:p>
            <a:pPr algn="ctr"/>
            <a:r>
              <a:rPr lang="bg-BG" dirty="0"/>
              <a:t>с</a:t>
            </a:r>
            <a:r>
              <a:rPr lang="bg-BG" dirty="0" smtClean="0"/>
              <a:t>. Калипетрово</a:t>
            </a:r>
            <a:endParaRPr lang="bg-BG" dirty="0"/>
          </a:p>
        </p:txBody>
      </p:sp>
      <p:pic>
        <p:nvPicPr>
          <p:cNvPr id="4" name="Картина 3"/>
          <p:cNvPicPr>
            <a:picLocks noChangeAspect="1"/>
          </p:cNvPicPr>
          <p:nvPr/>
        </p:nvPicPr>
        <p:blipFill rotWithShape="1">
          <a:blip r:embed="rId2">
            <a:extLst>
              <a:ext uri="{28A0092B-C50C-407E-A947-70E740481C1C}">
                <a14:useLocalDpi xmlns:a14="http://schemas.microsoft.com/office/drawing/2010/main" val="0"/>
              </a:ext>
            </a:extLst>
          </a:blip>
          <a:srcRect l="28379" t="20537" r="20338" b="4799"/>
          <a:stretch/>
        </p:blipFill>
        <p:spPr>
          <a:xfrm>
            <a:off x="8973312" y="707136"/>
            <a:ext cx="3084576" cy="4742688"/>
          </a:xfrm>
          <a:prstGeom prst="rect">
            <a:avLst/>
          </a:prstGeom>
        </p:spPr>
      </p:pic>
    </p:spTree>
    <p:extLst>
      <p:ext uri="{BB962C8B-B14F-4D97-AF65-F5344CB8AC3E}">
        <p14:creationId xmlns:p14="http://schemas.microsoft.com/office/powerpoint/2010/main" val="35849425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dirty="0" smtClean="0"/>
              <a:t>Съдържание:</a:t>
            </a:r>
            <a:endParaRPr lang="bg-BG" dirty="0"/>
          </a:p>
        </p:txBody>
      </p:sp>
      <p:sp>
        <p:nvSpPr>
          <p:cNvPr id="3" name="Контейнер за съдържание 2"/>
          <p:cNvSpPr>
            <a:spLocks noGrp="1"/>
          </p:cNvSpPr>
          <p:nvPr>
            <p:ph idx="1"/>
          </p:nvPr>
        </p:nvSpPr>
        <p:spPr/>
        <p:txBody>
          <a:bodyPr>
            <a:normAutofit/>
          </a:bodyPr>
          <a:lstStyle/>
          <a:p>
            <a:pPr marL="0" indent="0">
              <a:buNone/>
            </a:pPr>
            <a:endParaRPr lang="en-US" dirty="0"/>
          </a:p>
          <a:p>
            <a:r>
              <a:rPr lang="bg-BG" dirty="0" smtClean="0"/>
              <a:t>Раздел </a:t>
            </a:r>
            <a:r>
              <a:rPr lang="bg-BG" dirty="0"/>
              <a:t>1. Общи сведения</a:t>
            </a:r>
          </a:p>
          <a:p>
            <a:r>
              <a:rPr lang="bg-BG" dirty="0" smtClean="0"/>
              <a:t>Раздел </a:t>
            </a:r>
            <a:r>
              <a:rPr lang="bg-BG" dirty="0"/>
              <a:t>2. </a:t>
            </a:r>
            <a:r>
              <a:rPr lang="bg-BG" dirty="0" smtClean="0"/>
              <a:t>Философия на преподаване</a:t>
            </a:r>
            <a:endParaRPr lang="bg-BG" dirty="0"/>
          </a:p>
          <a:p>
            <a:r>
              <a:rPr lang="bg-BG" dirty="0" smtClean="0"/>
              <a:t>Раздел </a:t>
            </a:r>
            <a:r>
              <a:rPr lang="bg-BG" dirty="0"/>
              <a:t>3. Методическа дейност</a:t>
            </a:r>
          </a:p>
          <a:p>
            <a:r>
              <a:rPr lang="bg-BG" dirty="0" smtClean="0"/>
              <a:t>Раздел </a:t>
            </a:r>
            <a:r>
              <a:rPr lang="bg-BG" dirty="0"/>
              <a:t>4. Извънкласна </a:t>
            </a:r>
            <a:r>
              <a:rPr lang="bg-BG" dirty="0" smtClean="0"/>
              <a:t>дейност</a:t>
            </a:r>
          </a:p>
          <a:p>
            <a:r>
              <a:rPr lang="bg-BG" dirty="0" smtClean="0"/>
              <a:t>Раздел:5.Постижения от работа с ученици</a:t>
            </a:r>
            <a:endParaRPr lang="bg-BG" dirty="0"/>
          </a:p>
          <a:p>
            <a:pPr marL="0" indent="0">
              <a:buNone/>
            </a:pPr>
            <a:endParaRPr lang="bg-BG" dirty="0"/>
          </a:p>
          <a:p>
            <a:pPr marL="0" indent="0">
              <a:buNone/>
            </a:pPr>
            <a:endParaRPr lang="bg-BG" dirty="0"/>
          </a:p>
        </p:txBody>
      </p:sp>
    </p:spTree>
    <p:extLst>
      <p:ext uri="{BB962C8B-B14F-4D97-AF65-F5344CB8AC3E}">
        <p14:creationId xmlns:p14="http://schemas.microsoft.com/office/powerpoint/2010/main" val="31732721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Контейнер за съдържание 2"/>
          <p:cNvSpPr>
            <a:spLocks noGrp="1"/>
          </p:cNvSpPr>
          <p:nvPr>
            <p:ph idx="1"/>
          </p:nvPr>
        </p:nvSpPr>
        <p:spPr>
          <a:xfrm>
            <a:off x="680321" y="2336872"/>
            <a:ext cx="9613861" cy="4356536"/>
          </a:xfrm>
        </p:spPr>
        <p:txBody>
          <a:bodyPr>
            <a:normAutofit/>
          </a:bodyPr>
          <a:lstStyle/>
          <a:p>
            <a:pPr marL="0" indent="0">
              <a:buNone/>
            </a:pPr>
            <a:r>
              <a:rPr lang="bg-BG" dirty="0"/>
              <a:t> </a:t>
            </a:r>
            <a:r>
              <a:rPr lang="bg-BG" dirty="0" smtClean="0"/>
              <a:t> Име</a:t>
            </a:r>
            <a:r>
              <a:rPr lang="bg-BG" dirty="0"/>
              <a:t>: </a:t>
            </a:r>
            <a:r>
              <a:rPr lang="bg-BG" dirty="0" smtClean="0"/>
              <a:t>Дияна Василева Иванова</a:t>
            </a:r>
            <a:endParaRPr lang="bg-BG" dirty="0"/>
          </a:p>
          <a:p>
            <a:r>
              <a:rPr lang="bg-BG" dirty="0" smtClean="0"/>
              <a:t>Длъжност</a:t>
            </a:r>
            <a:r>
              <a:rPr lang="bg-BG" dirty="0"/>
              <a:t>: Начален учител</a:t>
            </a:r>
          </a:p>
          <a:p>
            <a:r>
              <a:rPr lang="bg-BG" dirty="0" smtClean="0"/>
              <a:t>Родена</a:t>
            </a:r>
            <a:r>
              <a:rPr lang="bg-BG" dirty="0"/>
              <a:t>: </a:t>
            </a:r>
            <a:r>
              <a:rPr lang="bg-BG" dirty="0" smtClean="0"/>
              <a:t>18.01.1989г</a:t>
            </a:r>
            <a:r>
              <a:rPr lang="bg-BG" dirty="0"/>
              <a:t>.,</a:t>
            </a:r>
            <a:r>
              <a:rPr lang="bg-BG" dirty="0" smtClean="0"/>
              <a:t>гр.Силистра</a:t>
            </a:r>
            <a:endParaRPr lang="bg-BG" dirty="0"/>
          </a:p>
          <a:p>
            <a:r>
              <a:rPr lang="bg-BG" dirty="0" smtClean="0"/>
              <a:t>Образование</a:t>
            </a:r>
            <a:r>
              <a:rPr lang="bg-BG" dirty="0"/>
              <a:t>: висше </a:t>
            </a:r>
          </a:p>
          <a:p>
            <a:r>
              <a:rPr lang="bg-BG" dirty="0" smtClean="0"/>
              <a:t>Местоживеене</a:t>
            </a:r>
            <a:r>
              <a:rPr lang="bg-BG" dirty="0"/>
              <a:t>: </a:t>
            </a:r>
            <a:r>
              <a:rPr lang="bg-BG" dirty="0" smtClean="0"/>
              <a:t>гр.</a:t>
            </a:r>
            <a:r>
              <a:rPr lang="en-US" dirty="0" smtClean="0"/>
              <a:t> </a:t>
            </a:r>
            <a:r>
              <a:rPr lang="bg-BG" dirty="0" smtClean="0"/>
              <a:t>Силистра</a:t>
            </a:r>
            <a:endParaRPr lang="bg-BG" dirty="0"/>
          </a:p>
          <a:p>
            <a:r>
              <a:rPr lang="bg-BG" dirty="0" smtClean="0"/>
              <a:t>Месторабота</a:t>
            </a:r>
            <a:r>
              <a:rPr lang="bg-BG" dirty="0"/>
              <a:t>: </a:t>
            </a:r>
            <a:r>
              <a:rPr lang="bg-BG" dirty="0" smtClean="0"/>
              <a:t>с. Калипетрово</a:t>
            </a:r>
          </a:p>
          <a:p>
            <a:r>
              <a:rPr lang="en-US" dirty="0" smtClean="0"/>
              <a:t>e – mail : diqna89ivanova@abv.bg</a:t>
            </a:r>
            <a:endParaRPr lang="bg-BG" dirty="0"/>
          </a:p>
          <a:p>
            <a:endParaRPr lang="bg-BG" dirty="0"/>
          </a:p>
          <a:p>
            <a:endParaRPr lang="bg-BG" dirty="0" smtClean="0"/>
          </a:p>
          <a:p>
            <a:endParaRPr lang="bg-BG" dirty="0"/>
          </a:p>
          <a:p>
            <a:endParaRPr lang="bg-BG" dirty="0" smtClean="0"/>
          </a:p>
          <a:p>
            <a:endParaRPr lang="en-US" dirty="0"/>
          </a:p>
          <a:p>
            <a:endParaRPr lang="bg-BG" dirty="0"/>
          </a:p>
        </p:txBody>
      </p:sp>
      <p:sp>
        <p:nvSpPr>
          <p:cNvPr id="2" name="Rectangle 1"/>
          <p:cNvSpPr/>
          <p:nvPr/>
        </p:nvSpPr>
        <p:spPr>
          <a:xfrm>
            <a:off x="191590" y="644433"/>
            <a:ext cx="7384868" cy="1015663"/>
          </a:xfrm>
          <a:prstGeom prst="rect">
            <a:avLst/>
          </a:prstGeom>
        </p:spPr>
        <p:txBody>
          <a:bodyPr wrap="square">
            <a:spAutoFit/>
          </a:bodyPr>
          <a:lstStyle/>
          <a:p>
            <a:r>
              <a:rPr lang="bg-BG" sz="2400" dirty="0"/>
              <a:t>Раздел 1.</a:t>
            </a:r>
            <a:r>
              <a:rPr lang="bg-BG" dirty="0"/>
              <a:t> </a:t>
            </a:r>
            <a:endParaRPr lang="bg-BG" dirty="0" smtClean="0"/>
          </a:p>
          <a:p>
            <a:r>
              <a:rPr lang="bg-BG" sz="3600" dirty="0" smtClean="0"/>
              <a:t>Общи </a:t>
            </a:r>
            <a:r>
              <a:rPr lang="bg-BG" sz="3600" dirty="0"/>
              <a:t>сведения</a:t>
            </a:r>
          </a:p>
        </p:txBody>
      </p:sp>
    </p:spTree>
    <p:extLst>
      <p:ext uri="{BB962C8B-B14F-4D97-AF65-F5344CB8AC3E}">
        <p14:creationId xmlns:p14="http://schemas.microsoft.com/office/powerpoint/2010/main" val="31443368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ru-RU" b="1" dirty="0"/>
              <a:t>Трудов стаж: </a:t>
            </a:r>
            <a:r>
              <a:rPr lang="en-US" b="1" dirty="0" smtClean="0"/>
              <a:t>14</a:t>
            </a:r>
            <a:r>
              <a:rPr lang="ru-RU" b="1" dirty="0" smtClean="0"/>
              <a:t>г</a:t>
            </a:r>
            <a:r>
              <a:rPr lang="ru-RU" b="1" dirty="0"/>
              <a:t>., педагогически: </a:t>
            </a:r>
            <a:r>
              <a:rPr lang="en-US" b="1" dirty="0"/>
              <a:t>3</a:t>
            </a:r>
            <a:r>
              <a:rPr lang="ru-RU" b="1" dirty="0" smtClean="0"/>
              <a:t>г</a:t>
            </a:r>
            <a:r>
              <a:rPr lang="ru-RU" b="1" dirty="0"/>
              <a:t>.</a:t>
            </a:r>
            <a:endParaRPr lang="bg-BG" dirty="0"/>
          </a:p>
        </p:txBody>
      </p:sp>
      <p:sp>
        <p:nvSpPr>
          <p:cNvPr id="3" name="Контейнер за съдържание 2"/>
          <p:cNvSpPr>
            <a:spLocks noGrp="1"/>
          </p:cNvSpPr>
          <p:nvPr>
            <p:ph idx="1"/>
          </p:nvPr>
        </p:nvSpPr>
        <p:spPr>
          <a:xfrm>
            <a:off x="680321" y="2336872"/>
            <a:ext cx="9613861" cy="4159462"/>
          </a:xfrm>
        </p:spPr>
        <p:txBody>
          <a:bodyPr>
            <a:normAutofit fontScale="70000" lnSpcReduction="20000"/>
          </a:bodyPr>
          <a:lstStyle/>
          <a:p>
            <a:endParaRPr lang="bg-BG" dirty="0"/>
          </a:p>
          <a:p>
            <a:pPr marL="0" indent="0">
              <a:buNone/>
            </a:pPr>
            <a:r>
              <a:rPr lang="bg-BG" b="1" dirty="0" smtClean="0"/>
              <a:t>    </a:t>
            </a:r>
            <a:r>
              <a:rPr lang="bg-BG" sz="3200" b="1" dirty="0" smtClean="0"/>
              <a:t>Трудов </a:t>
            </a:r>
            <a:r>
              <a:rPr lang="bg-BG" sz="3200" b="1" dirty="0"/>
              <a:t>стаж:</a:t>
            </a:r>
            <a:endParaRPr lang="bg-BG" sz="3200" dirty="0"/>
          </a:p>
          <a:p>
            <a:pPr>
              <a:lnSpc>
                <a:spcPct val="170000"/>
              </a:lnSpc>
            </a:pPr>
            <a:r>
              <a:rPr lang="ru-RU" sz="3200" dirty="0" smtClean="0"/>
              <a:t>От 07.09.2023г </a:t>
            </a:r>
            <a:r>
              <a:rPr lang="ru-RU" sz="3200" dirty="0"/>
              <a:t>до момента </a:t>
            </a:r>
            <a:r>
              <a:rPr lang="ru-RU" sz="3200" dirty="0" smtClean="0"/>
              <a:t>в Основно </a:t>
            </a:r>
            <a:r>
              <a:rPr lang="ru-RU" sz="3200" dirty="0"/>
              <a:t>училище </a:t>
            </a:r>
            <a:r>
              <a:rPr lang="ru-RU" sz="3200" dirty="0" smtClean="0"/>
              <a:t>„Свети Свети  Кирил и Методий“, с. Калипетрово</a:t>
            </a:r>
            <a:endParaRPr lang="ru-RU" sz="3200" dirty="0"/>
          </a:p>
          <a:p>
            <a:pPr>
              <a:lnSpc>
                <a:spcPct val="170000"/>
              </a:lnSpc>
            </a:pPr>
            <a:r>
              <a:rPr lang="ru-RU" sz="3200" dirty="0" smtClean="0"/>
              <a:t>От 01.03.2021г</a:t>
            </a:r>
            <a:r>
              <a:rPr lang="ru-RU" sz="3200" dirty="0"/>
              <a:t>. до </a:t>
            </a:r>
            <a:r>
              <a:rPr lang="ru-RU" sz="3200" dirty="0" smtClean="0"/>
              <a:t>01.08.20123г</a:t>
            </a:r>
            <a:r>
              <a:rPr lang="ru-RU" sz="3200" dirty="0"/>
              <a:t>. </a:t>
            </a:r>
            <a:r>
              <a:rPr lang="ru-RU" sz="3200" dirty="0" smtClean="0"/>
              <a:t>– </a:t>
            </a:r>
            <a:r>
              <a:rPr lang="en-US" sz="3200" dirty="0" smtClean="0"/>
              <a:t>“</a:t>
            </a:r>
            <a:r>
              <a:rPr lang="ru-RU" sz="3200" dirty="0" smtClean="0"/>
              <a:t>Дневен център за деца с тежки</a:t>
            </a:r>
            <a:r>
              <a:rPr lang="ru-RU" sz="3200" dirty="0"/>
              <a:t> </a:t>
            </a:r>
            <a:r>
              <a:rPr lang="ru-RU" sz="3200" dirty="0" smtClean="0"/>
              <a:t>множествени увреждания и техните семейства</a:t>
            </a:r>
            <a:r>
              <a:rPr lang="en-US" sz="3200" dirty="0" smtClean="0"/>
              <a:t>”, </a:t>
            </a:r>
            <a:r>
              <a:rPr lang="bg-BG" sz="3200" dirty="0" smtClean="0"/>
              <a:t>гр. Силистра</a:t>
            </a:r>
            <a:endParaRPr lang="ru-RU" sz="3200" dirty="0"/>
          </a:p>
          <a:p>
            <a:pPr>
              <a:lnSpc>
                <a:spcPct val="170000"/>
              </a:lnSpc>
            </a:pPr>
            <a:r>
              <a:rPr lang="ru-RU" sz="3200" dirty="0" smtClean="0"/>
              <a:t>От 0</a:t>
            </a:r>
            <a:r>
              <a:rPr lang="en-US" sz="3200" dirty="0" smtClean="0"/>
              <a:t>1</a:t>
            </a:r>
            <a:r>
              <a:rPr lang="ru-RU" sz="3200" dirty="0" smtClean="0"/>
              <a:t>.09.20</a:t>
            </a:r>
            <a:r>
              <a:rPr lang="en-US" sz="3200" dirty="0" smtClean="0"/>
              <a:t>17</a:t>
            </a:r>
            <a:r>
              <a:rPr lang="ru-RU" sz="3200" dirty="0" smtClean="0"/>
              <a:t>г</a:t>
            </a:r>
            <a:r>
              <a:rPr lang="ru-RU" sz="3200" dirty="0"/>
              <a:t>. до </a:t>
            </a:r>
            <a:r>
              <a:rPr lang="en-US" sz="3200" dirty="0" smtClean="0"/>
              <a:t>01</a:t>
            </a:r>
            <a:r>
              <a:rPr lang="ru-RU" sz="3200" dirty="0" smtClean="0"/>
              <a:t>.</a:t>
            </a:r>
            <a:r>
              <a:rPr lang="en-US" sz="3200" dirty="0" smtClean="0"/>
              <a:t>07</a:t>
            </a:r>
            <a:r>
              <a:rPr lang="ru-RU" sz="3200" dirty="0" smtClean="0"/>
              <a:t>.20</a:t>
            </a:r>
            <a:r>
              <a:rPr lang="en-US" sz="3200" dirty="0" smtClean="0"/>
              <a:t>18</a:t>
            </a:r>
            <a:r>
              <a:rPr lang="ru-RU" sz="3200" dirty="0" smtClean="0"/>
              <a:t>г</a:t>
            </a:r>
            <a:r>
              <a:rPr lang="ru-RU" sz="3200" dirty="0"/>
              <a:t>. </a:t>
            </a:r>
            <a:r>
              <a:rPr lang="ru-RU" sz="3200" dirty="0" smtClean="0"/>
              <a:t>–Основно училище „Свети Свети  Кирил </a:t>
            </a:r>
            <a:r>
              <a:rPr lang="ru-RU" sz="3200" dirty="0"/>
              <a:t>и </a:t>
            </a:r>
            <a:r>
              <a:rPr lang="ru-RU" sz="3200" dirty="0" smtClean="0"/>
              <a:t>М</a:t>
            </a:r>
            <a:r>
              <a:rPr lang="en-US" sz="3200" dirty="0" smtClean="0"/>
              <a:t>e</a:t>
            </a:r>
            <a:r>
              <a:rPr lang="ru-RU" sz="3200" dirty="0" smtClean="0"/>
              <a:t>тодий</a:t>
            </a:r>
            <a:r>
              <a:rPr lang="ru-RU" sz="3200" dirty="0"/>
              <a:t>“, с</a:t>
            </a:r>
            <a:r>
              <a:rPr lang="ru-RU" sz="3200" dirty="0" smtClean="0"/>
              <a:t>.</a:t>
            </a:r>
            <a:r>
              <a:rPr lang="en-US" sz="3200" dirty="0"/>
              <a:t> </a:t>
            </a:r>
            <a:r>
              <a:rPr lang="bg-BG" sz="3200" dirty="0" smtClean="0"/>
              <a:t>Калипетрово</a:t>
            </a:r>
            <a:endParaRPr lang="ru-RU" sz="3200" dirty="0"/>
          </a:p>
        </p:txBody>
      </p:sp>
    </p:spTree>
    <p:extLst>
      <p:ext uri="{BB962C8B-B14F-4D97-AF65-F5344CB8AC3E}">
        <p14:creationId xmlns:p14="http://schemas.microsoft.com/office/powerpoint/2010/main" val="26972479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rmAutofit fontScale="90000"/>
          </a:bodyPr>
          <a:lstStyle/>
          <a:p>
            <a:r>
              <a:rPr lang="bg-BG" dirty="0"/>
              <a:t/>
            </a:r>
            <a:br>
              <a:rPr lang="bg-BG" dirty="0"/>
            </a:br>
            <a:r>
              <a:rPr lang="bg-BG" b="1" dirty="0"/>
              <a:t>Образование и обучение </a:t>
            </a:r>
            <a:r>
              <a:rPr lang="bg-BG" dirty="0"/>
              <a:t/>
            </a:r>
            <a:br>
              <a:rPr lang="bg-BG" dirty="0"/>
            </a:br>
            <a:endParaRPr lang="bg-BG" dirty="0"/>
          </a:p>
        </p:txBody>
      </p:sp>
      <p:sp>
        <p:nvSpPr>
          <p:cNvPr id="3" name="Контейнер за съдържание 2"/>
          <p:cNvSpPr>
            <a:spLocks noGrp="1"/>
          </p:cNvSpPr>
          <p:nvPr>
            <p:ph idx="1"/>
          </p:nvPr>
        </p:nvSpPr>
        <p:spPr>
          <a:xfrm>
            <a:off x="0" y="1975104"/>
            <a:ext cx="11375135" cy="4882896"/>
          </a:xfrm>
        </p:spPr>
        <p:txBody>
          <a:bodyPr>
            <a:normAutofit fontScale="92500" lnSpcReduction="20000"/>
          </a:bodyPr>
          <a:lstStyle/>
          <a:p>
            <a:pPr>
              <a:lnSpc>
                <a:spcPct val="100000"/>
              </a:lnSpc>
              <a:spcBef>
                <a:spcPts val="0"/>
              </a:spcBef>
            </a:pPr>
            <a:r>
              <a:rPr lang="bg-BG" dirty="0" smtClean="0">
                <a:solidFill>
                  <a:prstClr val="white"/>
                </a:solidFill>
              </a:rPr>
              <a:t>2008г- СОУ </a:t>
            </a:r>
            <a:r>
              <a:rPr lang="en-US" dirty="0" smtClean="0">
                <a:solidFill>
                  <a:prstClr val="white"/>
                </a:solidFill>
              </a:rPr>
              <a:t>“</a:t>
            </a:r>
            <a:r>
              <a:rPr lang="bg-BG" dirty="0" smtClean="0">
                <a:solidFill>
                  <a:prstClr val="white"/>
                </a:solidFill>
              </a:rPr>
              <a:t>Никола Йонков Вапцаров, гр. Силистра – средно образование</a:t>
            </a:r>
          </a:p>
          <a:p>
            <a:pPr>
              <a:lnSpc>
                <a:spcPct val="100000"/>
              </a:lnSpc>
              <a:spcBef>
                <a:spcPts val="0"/>
              </a:spcBef>
            </a:pPr>
            <a:r>
              <a:rPr lang="bg-BG" dirty="0" smtClean="0">
                <a:solidFill>
                  <a:prstClr val="white"/>
                </a:solidFill>
              </a:rPr>
              <a:t>2017-РУ </a:t>
            </a:r>
            <a:r>
              <a:rPr lang="en-US" dirty="0" smtClean="0">
                <a:solidFill>
                  <a:prstClr val="white"/>
                </a:solidFill>
              </a:rPr>
              <a:t>“</a:t>
            </a:r>
            <a:r>
              <a:rPr lang="bg-BG" dirty="0" smtClean="0">
                <a:solidFill>
                  <a:prstClr val="white"/>
                </a:solidFill>
              </a:rPr>
              <a:t>Ангел Кънчев“ –филиал Силистра ,по специалност Педагогика на обучението по Български език и Френски език – бакалавър</a:t>
            </a:r>
          </a:p>
          <a:p>
            <a:pPr>
              <a:lnSpc>
                <a:spcPct val="100000"/>
              </a:lnSpc>
              <a:spcBef>
                <a:spcPts val="0"/>
              </a:spcBef>
            </a:pPr>
            <a:r>
              <a:rPr lang="bg-BG" dirty="0" smtClean="0">
                <a:solidFill>
                  <a:prstClr val="white"/>
                </a:solidFill>
              </a:rPr>
              <a:t>Удостоверение </a:t>
            </a:r>
            <a:r>
              <a:rPr lang="bg-BG" dirty="0">
                <a:solidFill>
                  <a:prstClr val="white"/>
                </a:solidFill>
              </a:rPr>
              <a:t>за повишаване на квалификационни  дейности </a:t>
            </a:r>
            <a:r>
              <a:rPr lang="bg-BG" dirty="0" smtClean="0">
                <a:solidFill>
                  <a:prstClr val="white"/>
                </a:solidFill>
              </a:rPr>
              <a:t>-Контексти </a:t>
            </a:r>
            <a:r>
              <a:rPr lang="bg-BG" dirty="0">
                <a:solidFill>
                  <a:prstClr val="white"/>
                </a:solidFill>
              </a:rPr>
              <a:t>на обучението по литература в шести </a:t>
            </a:r>
            <a:r>
              <a:rPr lang="bg-BG" dirty="0" smtClean="0">
                <a:solidFill>
                  <a:prstClr val="white"/>
                </a:solidFill>
              </a:rPr>
              <a:t>клас</a:t>
            </a:r>
            <a:r>
              <a:rPr lang="en-US" dirty="0" smtClean="0">
                <a:solidFill>
                  <a:prstClr val="white"/>
                </a:solidFill>
              </a:rPr>
              <a:t>-</a:t>
            </a:r>
            <a:r>
              <a:rPr lang="bg-BG" dirty="0" smtClean="0">
                <a:solidFill>
                  <a:prstClr val="white"/>
                </a:solidFill>
              </a:rPr>
              <a:t>11.2017г</a:t>
            </a:r>
            <a:r>
              <a:rPr lang="bg-BG" dirty="0">
                <a:solidFill>
                  <a:prstClr val="white"/>
                </a:solidFill>
              </a:rPr>
              <a:t>;</a:t>
            </a:r>
            <a:endParaRPr lang="bg-BG" dirty="0" smtClean="0">
              <a:solidFill>
                <a:prstClr val="white"/>
              </a:solidFill>
            </a:endParaRPr>
          </a:p>
          <a:p>
            <a:pPr>
              <a:lnSpc>
                <a:spcPct val="100000"/>
              </a:lnSpc>
              <a:spcBef>
                <a:spcPts val="0"/>
              </a:spcBef>
            </a:pPr>
            <a:r>
              <a:rPr lang="bg-BG" dirty="0" smtClean="0">
                <a:solidFill>
                  <a:prstClr val="white"/>
                </a:solidFill>
              </a:rPr>
              <a:t>Участие </a:t>
            </a:r>
            <a:r>
              <a:rPr lang="bg-BG" dirty="0">
                <a:solidFill>
                  <a:prstClr val="white"/>
                </a:solidFill>
              </a:rPr>
              <a:t>във вътрешно училищни квалификационни курсове</a:t>
            </a:r>
            <a:r>
              <a:rPr lang="bg-BG" dirty="0" smtClean="0">
                <a:solidFill>
                  <a:prstClr val="white"/>
                </a:solidFill>
              </a:rPr>
              <a:t>:-</a:t>
            </a:r>
            <a:r>
              <a:rPr lang="bg-BG" dirty="0">
                <a:solidFill>
                  <a:prstClr val="white"/>
                </a:solidFill>
              </a:rPr>
              <a:t>семинар за обща подкрепа</a:t>
            </a:r>
            <a:r>
              <a:rPr lang="en-US" dirty="0">
                <a:solidFill>
                  <a:prstClr val="white"/>
                </a:solidFill>
              </a:rPr>
              <a:t> </a:t>
            </a:r>
            <a:r>
              <a:rPr lang="bg-BG" dirty="0">
                <a:solidFill>
                  <a:prstClr val="white"/>
                </a:solidFill>
              </a:rPr>
              <a:t>за личностно развитие на децата;</a:t>
            </a:r>
          </a:p>
          <a:p>
            <a:pPr>
              <a:lnSpc>
                <a:spcPct val="100000"/>
              </a:lnSpc>
              <a:spcBef>
                <a:spcPts val="0"/>
              </a:spcBef>
            </a:pPr>
            <a:r>
              <a:rPr lang="bg-BG" dirty="0" smtClean="0">
                <a:solidFill>
                  <a:prstClr val="white"/>
                </a:solidFill>
              </a:rPr>
              <a:t>Тематичен </a:t>
            </a:r>
            <a:r>
              <a:rPr lang="bg-BG" dirty="0">
                <a:solidFill>
                  <a:prstClr val="white"/>
                </a:solidFill>
              </a:rPr>
              <a:t>курс на тема Мениджмънт на класа </a:t>
            </a:r>
            <a:r>
              <a:rPr lang="bg-BG" dirty="0" smtClean="0">
                <a:solidFill>
                  <a:prstClr val="white"/>
                </a:solidFill>
              </a:rPr>
              <a:t>–</a:t>
            </a:r>
            <a:r>
              <a:rPr lang="en-US" dirty="0" smtClean="0">
                <a:solidFill>
                  <a:prstClr val="white"/>
                </a:solidFill>
              </a:rPr>
              <a:t>13.07.2018</a:t>
            </a:r>
            <a:r>
              <a:rPr lang="bg-BG" dirty="0">
                <a:solidFill>
                  <a:prstClr val="white"/>
                </a:solidFill>
              </a:rPr>
              <a:t>г</a:t>
            </a:r>
            <a:r>
              <a:rPr lang="bg-BG" dirty="0" smtClean="0">
                <a:solidFill>
                  <a:prstClr val="white"/>
                </a:solidFill>
              </a:rPr>
              <a:t>.</a:t>
            </a:r>
          </a:p>
          <a:p>
            <a:pPr>
              <a:lnSpc>
                <a:spcPct val="100000"/>
              </a:lnSpc>
              <a:spcBef>
                <a:spcPts val="0"/>
              </a:spcBef>
            </a:pPr>
            <a:r>
              <a:rPr lang="bg-BG" dirty="0" smtClean="0">
                <a:solidFill>
                  <a:prstClr val="white"/>
                </a:solidFill>
              </a:rPr>
              <a:t>Специализирано обучение насочено към изграждане на между-секторни кординационни връзки в зависимост от спецификата на случая на работа  с деца в риск ; мотивиране на служителите за работа със специфичните рискови групи деца и младежи ; въвеждане на мултидисциплинарен подход ; специализирана грижа за деца /младежи и други“</a:t>
            </a:r>
            <a:r>
              <a:rPr lang="en-US" dirty="0" smtClean="0">
                <a:solidFill>
                  <a:prstClr val="white"/>
                </a:solidFill>
              </a:rPr>
              <a:t>-</a:t>
            </a:r>
            <a:r>
              <a:rPr lang="bg-BG" dirty="0" smtClean="0">
                <a:solidFill>
                  <a:prstClr val="white"/>
                </a:solidFill>
              </a:rPr>
              <a:t>21.07.2021г</a:t>
            </a:r>
            <a:endParaRPr lang="bg-BG" dirty="0">
              <a:solidFill>
                <a:prstClr val="white"/>
              </a:solidFill>
            </a:endParaRPr>
          </a:p>
          <a:p>
            <a:pPr>
              <a:lnSpc>
                <a:spcPct val="100000"/>
              </a:lnSpc>
              <a:spcBef>
                <a:spcPts val="0"/>
              </a:spcBef>
            </a:pPr>
            <a:r>
              <a:rPr lang="bg-BG" dirty="0">
                <a:solidFill>
                  <a:prstClr val="white"/>
                </a:solidFill>
              </a:rPr>
              <a:t>Квалификационен курс „Начална училищна педагогика“-ДИКПО Варна </a:t>
            </a:r>
            <a:r>
              <a:rPr lang="bg-BG" dirty="0" smtClean="0">
                <a:solidFill>
                  <a:prstClr val="white"/>
                </a:solidFill>
              </a:rPr>
              <a:t>20.12.2022г</a:t>
            </a:r>
            <a:r>
              <a:rPr lang="bg-BG" dirty="0">
                <a:solidFill>
                  <a:prstClr val="white"/>
                </a:solidFill>
              </a:rPr>
              <a:t>.</a:t>
            </a:r>
          </a:p>
          <a:p>
            <a:pPr>
              <a:lnSpc>
                <a:spcPct val="100000"/>
              </a:lnSpc>
              <a:spcBef>
                <a:spcPts val="0"/>
              </a:spcBef>
            </a:pPr>
            <a:r>
              <a:rPr lang="bg-BG" dirty="0">
                <a:solidFill>
                  <a:prstClr val="white"/>
                </a:solidFill>
              </a:rPr>
              <a:t>Квалификационен курс „Методика на обучението по „Безопасност на движението по пътищата“ -</a:t>
            </a:r>
            <a:r>
              <a:rPr lang="bg-BG" dirty="0" smtClean="0">
                <a:solidFill>
                  <a:prstClr val="white"/>
                </a:solidFill>
              </a:rPr>
              <a:t>15.10.2023г</a:t>
            </a:r>
            <a:endParaRPr lang="en-US" dirty="0" smtClean="0">
              <a:solidFill>
                <a:prstClr val="white"/>
              </a:solidFill>
            </a:endParaRPr>
          </a:p>
          <a:p>
            <a:pPr>
              <a:lnSpc>
                <a:spcPct val="100000"/>
              </a:lnSpc>
              <a:spcBef>
                <a:spcPts val="0"/>
              </a:spcBef>
            </a:pPr>
            <a:endParaRPr lang="bg-BG" dirty="0">
              <a:solidFill>
                <a:prstClr val="white"/>
              </a:solidFill>
            </a:endParaRPr>
          </a:p>
          <a:p>
            <a:endParaRPr lang="bg-BG" dirty="0"/>
          </a:p>
        </p:txBody>
      </p:sp>
    </p:spTree>
    <p:extLst>
      <p:ext uri="{BB962C8B-B14F-4D97-AF65-F5344CB8AC3E}">
        <p14:creationId xmlns:p14="http://schemas.microsoft.com/office/powerpoint/2010/main" val="9109333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t>Образование и обучение</a:t>
            </a:r>
            <a:endParaRPr lang="bg-BG" dirty="0"/>
          </a:p>
        </p:txBody>
      </p:sp>
      <p:sp>
        <p:nvSpPr>
          <p:cNvPr id="3" name="Content Placeholder 2"/>
          <p:cNvSpPr>
            <a:spLocks noGrp="1"/>
          </p:cNvSpPr>
          <p:nvPr>
            <p:ph idx="1"/>
          </p:nvPr>
        </p:nvSpPr>
        <p:spPr/>
        <p:txBody>
          <a:bodyPr/>
          <a:lstStyle/>
          <a:p>
            <a:pPr>
              <a:lnSpc>
                <a:spcPct val="150000"/>
              </a:lnSpc>
            </a:pPr>
            <a:r>
              <a:rPr lang="bg-BG" dirty="0" smtClean="0"/>
              <a:t>02.10.2024г. Квалификационен курс „Компетентностен подход и социално-емоционално обучение в начален училищен етап“</a:t>
            </a:r>
          </a:p>
          <a:p>
            <a:pPr>
              <a:lnSpc>
                <a:spcPct val="150000"/>
              </a:lnSpc>
            </a:pPr>
            <a:r>
              <a:rPr lang="bg-BG" dirty="0" smtClean="0"/>
              <a:t>6.12.2023г. Монтесори метод за деца от 0 до 6 г.</a:t>
            </a:r>
          </a:p>
          <a:p>
            <a:pPr>
              <a:lnSpc>
                <a:spcPct val="150000"/>
              </a:lnSpc>
            </a:pPr>
            <a:r>
              <a:rPr lang="bg-BG" dirty="0" smtClean="0"/>
              <a:t>5.04.2024г.“Обучение по  Монтесори метод за деца със СОП“</a:t>
            </a:r>
          </a:p>
          <a:p>
            <a:pPr>
              <a:lnSpc>
                <a:spcPct val="150000"/>
              </a:lnSpc>
            </a:pPr>
            <a:r>
              <a:rPr lang="bg-BG" dirty="0"/>
              <a:t>1.11.2024г. Монтесори метод за деца </a:t>
            </a:r>
            <a:r>
              <a:rPr lang="bg-BG" dirty="0" smtClean="0"/>
              <a:t>от 6 до 12 г</a:t>
            </a:r>
            <a:r>
              <a:rPr lang="bg-BG" dirty="0" smtClean="0"/>
              <a:t>.</a:t>
            </a:r>
            <a:endParaRPr lang="bg-BG" dirty="0" smtClean="0"/>
          </a:p>
        </p:txBody>
      </p:sp>
    </p:spTree>
    <p:extLst>
      <p:ext uri="{BB962C8B-B14F-4D97-AF65-F5344CB8AC3E}">
        <p14:creationId xmlns:p14="http://schemas.microsoft.com/office/powerpoint/2010/main" val="76765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normAutofit fontScale="90000"/>
          </a:bodyPr>
          <a:lstStyle/>
          <a:p>
            <a:pPr algn="ctr"/>
            <a:r>
              <a:rPr lang="ru-RU" sz="1800" dirty="0" smtClean="0"/>
              <a:t/>
            </a:r>
            <a:br>
              <a:rPr lang="ru-RU" sz="1800" dirty="0" smtClean="0"/>
            </a:br>
            <a:r>
              <a:rPr lang="ru-RU" sz="1800" dirty="0"/>
              <a:t/>
            </a:r>
            <a:br>
              <a:rPr lang="ru-RU" sz="1800" dirty="0"/>
            </a:br>
            <a:r>
              <a:rPr lang="ru-RU" sz="1800" dirty="0" smtClean="0"/>
              <a:t>Езици:</a:t>
            </a:r>
            <a:br>
              <a:rPr lang="ru-RU" sz="1800" dirty="0" smtClean="0"/>
            </a:br>
            <a:r>
              <a:rPr lang="ru-RU" sz="1800" dirty="0" smtClean="0"/>
              <a:t>Майчин </a:t>
            </a:r>
            <a:r>
              <a:rPr lang="ru-RU" sz="1800" dirty="0"/>
              <a:t>език –Български </a:t>
            </a:r>
            <a:r>
              <a:rPr lang="ru-RU" sz="1800" dirty="0" smtClean="0"/>
              <a:t>език</a:t>
            </a:r>
            <a:br>
              <a:rPr lang="ru-RU" sz="1800" dirty="0" smtClean="0"/>
            </a:br>
            <a:r>
              <a:rPr lang="ru-RU" sz="1800" dirty="0" smtClean="0"/>
              <a:t>Други </a:t>
            </a:r>
            <a:r>
              <a:rPr lang="ru-RU" sz="1800" dirty="0"/>
              <a:t>езици </a:t>
            </a:r>
            <a:r>
              <a:rPr lang="ru-RU" sz="1800" dirty="0" smtClean="0"/>
              <a:t>–</a:t>
            </a:r>
            <a:r>
              <a:rPr lang="ru-RU" sz="1800" dirty="0"/>
              <a:t>Ф</a:t>
            </a:r>
            <a:r>
              <a:rPr lang="ru-RU" sz="1800" dirty="0" smtClean="0"/>
              <a:t>ренски език</a:t>
            </a:r>
            <a:br>
              <a:rPr lang="ru-RU" sz="1800" dirty="0" smtClean="0"/>
            </a:br>
            <a:endParaRPr lang="bg-BG" sz="1800" dirty="0"/>
          </a:p>
        </p:txBody>
      </p:sp>
      <p:sp>
        <p:nvSpPr>
          <p:cNvPr id="3" name="Контейнер за съдържание 2"/>
          <p:cNvSpPr>
            <a:spLocks noGrp="1"/>
          </p:cNvSpPr>
          <p:nvPr>
            <p:ph sz="half" idx="2"/>
          </p:nvPr>
        </p:nvSpPr>
        <p:spPr>
          <a:xfrm>
            <a:off x="680319" y="2749592"/>
            <a:ext cx="4698355" cy="2906179"/>
          </a:xfrm>
        </p:spPr>
        <p:txBody>
          <a:bodyPr>
            <a:normAutofit fontScale="85000" lnSpcReduction="10000"/>
          </a:bodyPr>
          <a:lstStyle/>
          <a:p>
            <a:endParaRPr lang="bg-BG" dirty="0"/>
          </a:p>
          <a:p>
            <a:pPr marL="0" indent="0">
              <a:buNone/>
            </a:pPr>
            <a:r>
              <a:rPr lang="bg-BG" dirty="0"/>
              <a:t>Социални умения и компетентности:</a:t>
            </a:r>
          </a:p>
          <a:p>
            <a:pPr marL="0" indent="0">
              <a:buNone/>
            </a:pPr>
            <a:r>
              <a:rPr lang="bg-BG" dirty="0"/>
              <a:t>•Работа в екип;</a:t>
            </a:r>
          </a:p>
          <a:p>
            <a:pPr marL="0" indent="0">
              <a:buNone/>
            </a:pPr>
            <a:r>
              <a:rPr lang="bg-BG" dirty="0"/>
              <a:t>•Отговорност;</a:t>
            </a:r>
          </a:p>
          <a:p>
            <a:pPr marL="0" indent="0">
              <a:buNone/>
            </a:pPr>
            <a:r>
              <a:rPr lang="bg-BG" dirty="0"/>
              <a:t>•Организираност;</a:t>
            </a:r>
          </a:p>
          <a:p>
            <a:pPr marL="0" indent="0">
              <a:buNone/>
            </a:pPr>
            <a:r>
              <a:rPr lang="bg-BG" dirty="0"/>
              <a:t>•Отлични комуникативни умения</a:t>
            </a:r>
          </a:p>
          <a:p>
            <a:pPr marL="0" indent="0">
              <a:buNone/>
            </a:pPr>
            <a:r>
              <a:rPr lang="ru-RU" dirty="0"/>
              <a:t>•Умение за работа с интерактивна </a:t>
            </a:r>
            <a:r>
              <a:rPr lang="ru-RU" dirty="0" err="1" smtClean="0"/>
              <a:t>дъска</a:t>
            </a:r>
            <a:r>
              <a:rPr lang="ru-RU" dirty="0" smtClean="0"/>
              <a:t> , </a:t>
            </a:r>
            <a:r>
              <a:rPr lang="ru-RU" dirty="0" err="1"/>
              <a:t>електронни</a:t>
            </a:r>
            <a:r>
              <a:rPr lang="ru-RU" dirty="0"/>
              <a:t> </a:t>
            </a:r>
            <a:r>
              <a:rPr lang="ru-RU" dirty="0" err="1"/>
              <a:t>учебници</a:t>
            </a:r>
            <a:endParaRPr lang="ru-RU" dirty="0"/>
          </a:p>
          <a:p>
            <a:endParaRPr lang="bg-BG" dirty="0"/>
          </a:p>
          <a:p>
            <a:endParaRPr lang="bg-BG" dirty="0"/>
          </a:p>
        </p:txBody>
      </p:sp>
      <p:sp>
        <p:nvSpPr>
          <p:cNvPr id="6" name="Контейнер за съдържание 5"/>
          <p:cNvSpPr>
            <a:spLocks noGrp="1"/>
          </p:cNvSpPr>
          <p:nvPr>
            <p:ph sz="quarter" idx="4"/>
          </p:nvPr>
        </p:nvSpPr>
        <p:spPr/>
        <p:txBody>
          <a:bodyPr/>
          <a:lstStyle/>
          <a:p>
            <a:pPr marL="0" indent="0">
              <a:buNone/>
            </a:pPr>
            <a:r>
              <a:rPr lang="bg-BG" sz="2000" dirty="0"/>
              <a:t>Технически умения:</a:t>
            </a:r>
          </a:p>
          <a:p>
            <a:pPr marL="0" indent="0">
              <a:buNone/>
            </a:pPr>
            <a:r>
              <a:rPr lang="bg-BG" sz="2000" dirty="0"/>
              <a:t>•Работа с </a:t>
            </a:r>
            <a:r>
              <a:rPr lang="en-US" sz="2000" dirty="0"/>
              <a:t>Windows;</a:t>
            </a:r>
          </a:p>
          <a:p>
            <a:pPr marL="0" indent="0">
              <a:buNone/>
            </a:pPr>
            <a:r>
              <a:rPr lang="en-US" sz="2000" dirty="0"/>
              <a:t>•Microsoft Office word;</a:t>
            </a:r>
          </a:p>
          <a:p>
            <a:pPr marL="0" indent="0">
              <a:buNone/>
            </a:pPr>
            <a:r>
              <a:rPr lang="en-US" sz="2000" dirty="0"/>
              <a:t>•Microsoft Office Excel;</a:t>
            </a:r>
          </a:p>
          <a:p>
            <a:pPr marL="0" indent="0">
              <a:buNone/>
            </a:pPr>
            <a:r>
              <a:rPr lang="en-US" sz="2000" dirty="0"/>
              <a:t>•Microsoft Office Power Point</a:t>
            </a:r>
            <a:r>
              <a:rPr lang="en-US" sz="2000" dirty="0" smtClean="0"/>
              <a:t>;</a:t>
            </a:r>
          </a:p>
          <a:p>
            <a:r>
              <a:rPr lang="en-US" sz="2000" dirty="0" smtClean="0"/>
              <a:t>Microsoft Publisher;</a:t>
            </a:r>
            <a:endParaRPr lang="en-US" sz="2000" dirty="0"/>
          </a:p>
          <a:p>
            <a:pPr marL="0" indent="0">
              <a:buNone/>
            </a:pPr>
            <a:r>
              <a:rPr lang="en-US" sz="2000" dirty="0"/>
              <a:t>•Internet</a:t>
            </a:r>
          </a:p>
          <a:p>
            <a:endParaRPr lang="bg-BG" dirty="0"/>
          </a:p>
        </p:txBody>
      </p:sp>
    </p:spTree>
    <p:extLst>
      <p:ext uri="{BB962C8B-B14F-4D97-AF65-F5344CB8AC3E}">
        <p14:creationId xmlns:p14="http://schemas.microsoft.com/office/powerpoint/2010/main" val="41915206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a:xfrm>
            <a:off x="304801" y="585216"/>
            <a:ext cx="9989382" cy="1450848"/>
          </a:xfrm>
        </p:spPr>
        <p:txBody>
          <a:bodyPr/>
          <a:lstStyle/>
          <a:p>
            <a:pPr marL="228600" lvl="0" indent="-228600">
              <a:spcBef>
                <a:spcPts val="1000"/>
              </a:spcBef>
            </a:pPr>
            <a:r>
              <a:rPr lang="bg-BG" sz="2400" dirty="0">
                <a:solidFill>
                  <a:prstClr val="white"/>
                </a:solidFill>
                <a:ea typeface="+mn-ea"/>
                <a:cs typeface="+mn-cs"/>
              </a:rPr>
              <a:t>Раздел 2</a:t>
            </a:r>
            <a:r>
              <a:rPr lang="bg-BG" sz="2400" dirty="0" smtClean="0">
                <a:solidFill>
                  <a:prstClr val="white"/>
                </a:solidFill>
                <a:ea typeface="+mn-ea"/>
                <a:cs typeface="+mn-cs"/>
              </a:rPr>
              <a:t>.</a:t>
            </a:r>
            <a:br>
              <a:rPr lang="bg-BG" sz="2400" dirty="0" smtClean="0">
                <a:solidFill>
                  <a:prstClr val="white"/>
                </a:solidFill>
                <a:ea typeface="+mn-ea"/>
                <a:cs typeface="+mn-cs"/>
              </a:rPr>
            </a:br>
            <a:r>
              <a:rPr lang="bg-BG" sz="2400" dirty="0" smtClean="0">
                <a:solidFill>
                  <a:prstClr val="white"/>
                </a:solidFill>
                <a:ea typeface="+mn-ea"/>
                <a:cs typeface="+mn-cs"/>
              </a:rPr>
              <a:t> </a:t>
            </a:r>
            <a:r>
              <a:rPr lang="bg-BG" dirty="0" smtClean="0"/>
              <a:t>Философия на преподаване </a:t>
            </a:r>
            <a:endParaRPr lang="bg-BG" dirty="0"/>
          </a:p>
        </p:txBody>
      </p:sp>
      <p:sp>
        <p:nvSpPr>
          <p:cNvPr id="3" name="Контейнер за съдържание 2"/>
          <p:cNvSpPr>
            <a:spLocks noGrp="1"/>
          </p:cNvSpPr>
          <p:nvPr>
            <p:ph idx="1"/>
          </p:nvPr>
        </p:nvSpPr>
        <p:spPr>
          <a:xfrm>
            <a:off x="1" y="2036064"/>
            <a:ext cx="11094720" cy="4821936"/>
          </a:xfrm>
        </p:spPr>
        <p:txBody>
          <a:bodyPr>
            <a:noAutofit/>
          </a:bodyPr>
          <a:lstStyle/>
          <a:p>
            <a:r>
              <a:rPr lang="ru-RU" sz="1600" dirty="0"/>
              <a:t>До четвърти клас децата имат един основен учител, който е с тях почти през цялото време. Началният учител изпълнява функциите на преподавател, на възпитател и на контролиращ. За повечето деца между първи и четвърти клас началният учител се превръща в нещо като втора майка.</a:t>
            </a:r>
          </a:p>
          <a:p>
            <a:r>
              <a:rPr lang="ru-RU" sz="1600" dirty="0"/>
              <a:t>Да бъдеш учител е и една от най-добрите школи за личностно и професионално развитие.</a:t>
            </a:r>
          </a:p>
          <a:p>
            <a:r>
              <a:rPr lang="ru-RU" sz="1600" dirty="0"/>
              <a:t>Да си учител означава да използваш възможностите, които се отварят пред теб да ставаш по-добър</a:t>
            </a:r>
            <a:r>
              <a:rPr lang="ru-RU" sz="1600" dirty="0" smtClean="0"/>
              <a:t>–</a:t>
            </a:r>
            <a:r>
              <a:rPr lang="en-US" sz="1600" dirty="0" smtClean="0"/>
              <a:t> </a:t>
            </a:r>
            <a:r>
              <a:rPr lang="ru-RU" sz="1600" dirty="0" smtClean="0"/>
              <a:t>човек </a:t>
            </a:r>
            <a:r>
              <a:rPr lang="ru-RU" sz="1600" dirty="0"/>
              <a:t>и професионалист. А след </a:t>
            </a:r>
            <a:r>
              <a:rPr lang="ru-RU" sz="1600" dirty="0" err="1"/>
              <a:t>това</a:t>
            </a:r>
            <a:r>
              <a:rPr lang="ru-RU" sz="1600" dirty="0"/>
              <a:t> да използваш уменията и знанията си, за да развиваш другите. Да предаваш ефекта и да заразяваш.</a:t>
            </a:r>
          </a:p>
          <a:p>
            <a:r>
              <a:rPr lang="ru-RU" sz="1600" dirty="0"/>
              <a:t>Учителската работа е една от малкото, които измерва своя успех през успеха на другите (учениците).</a:t>
            </a:r>
          </a:p>
          <a:p>
            <a:r>
              <a:rPr lang="ru-RU" sz="1600" dirty="0"/>
              <a:t>Смятам, че учителят трябва да бъде преди всичко човек. Той трябва да вдъхва доверие, да бъде съпричастен с вълненията и потребностите на своите ученици, но в същото време да бъде и взискателен. Постигането на този баланс е изключително трудно и изисква много усилия, търпение, постоянство. Съвременният учител трябва да бъде много добре подготвен, да бъде в </a:t>
            </a:r>
            <a:r>
              <a:rPr lang="ru-RU" sz="1600" dirty="0" err="1"/>
              <a:t>крак</a:t>
            </a:r>
            <a:r>
              <a:rPr lang="ru-RU" sz="1600" dirty="0"/>
              <a:t> с всички новости, но и да бъде обаятелна и чаровна личност, която да увлича учениците си, разкривайки им необятния свят на науката. От него се изисква самостоятелност, предприемчивост, творчество, отлични качества за общуване, адаптивност, организираност, аналитичност, способност за трезва преценка и постоянен стремеж към усъвършенстване. Той трябва да обича своята роля и да не може да си представи да работи нещо </a:t>
            </a:r>
            <a:r>
              <a:rPr lang="ru-RU" sz="1600" dirty="0" err="1"/>
              <a:t>друго</a:t>
            </a:r>
            <a:r>
              <a:rPr lang="ru-RU" sz="1600" dirty="0"/>
              <a:t>. Да има огромно търпение и да знае как с малки стъпки се </a:t>
            </a:r>
            <a:r>
              <a:rPr lang="ru-RU" sz="1600" dirty="0" err="1"/>
              <a:t>върви</a:t>
            </a:r>
            <a:r>
              <a:rPr lang="ru-RU" sz="1600" dirty="0"/>
              <a:t> по дългия път на знанието. Да покаже на децата кои са големите цели и как да ги постигнат. Да успее да ги убеди, че най-добрата инвестицията е образованието.</a:t>
            </a:r>
            <a:endParaRPr lang="bg-BG" sz="1600" dirty="0"/>
          </a:p>
        </p:txBody>
      </p:sp>
    </p:spTree>
    <p:extLst>
      <p:ext uri="{BB962C8B-B14F-4D97-AF65-F5344CB8AC3E}">
        <p14:creationId xmlns:p14="http://schemas.microsoft.com/office/powerpoint/2010/main" val="32803785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dirty="0"/>
              <a:t>Философия на преподаване</a:t>
            </a:r>
          </a:p>
        </p:txBody>
      </p:sp>
      <p:sp>
        <p:nvSpPr>
          <p:cNvPr id="3" name="Контейнер за съдържание 2"/>
          <p:cNvSpPr>
            <a:spLocks noGrp="1"/>
          </p:cNvSpPr>
          <p:nvPr>
            <p:ph idx="1"/>
          </p:nvPr>
        </p:nvSpPr>
        <p:spPr>
          <a:xfrm>
            <a:off x="680321" y="1987296"/>
            <a:ext cx="9613861" cy="4870704"/>
          </a:xfrm>
        </p:spPr>
        <p:txBody>
          <a:bodyPr>
            <a:normAutofit fontScale="92500" lnSpcReduction="10000"/>
          </a:bodyPr>
          <a:lstStyle/>
          <a:p>
            <a:endParaRPr lang="bg-BG" dirty="0"/>
          </a:p>
          <a:p>
            <a:r>
              <a:rPr lang="ru-RU" dirty="0" smtClean="0"/>
              <a:t>"</a:t>
            </a:r>
            <a:r>
              <a:rPr lang="ru-RU" dirty="0"/>
              <a:t>Има два вида учители –такива, които те заливат с толкова много информация, че оставаш скован, и такива, които само с един малък подтик, ти вдъхват сила, с която можеш да скочиш чак до небето." -</a:t>
            </a:r>
            <a:r>
              <a:rPr lang="ru-RU" i="1" dirty="0"/>
              <a:t>Робърт Фрос</a:t>
            </a:r>
            <a:endParaRPr lang="ru-RU" dirty="0"/>
          </a:p>
          <a:p>
            <a:endParaRPr lang="bg-BG" dirty="0"/>
          </a:p>
          <a:p>
            <a:r>
              <a:rPr lang="ru-RU" dirty="0" smtClean="0"/>
              <a:t>"</a:t>
            </a:r>
            <a:r>
              <a:rPr lang="ru-RU" dirty="0"/>
              <a:t>Да обучаваш –означава да се учиш двойно." -</a:t>
            </a:r>
            <a:r>
              <a:rPr lang="ru-RU" i="1" dirty="0"/>
              <a:t>Жозеф Жубер</a:t>
            </a:r>
            <a:endParaRPr lang="ru-RU" dirty="0"/>
          </a:p>
          <a:p>
            <a:endParaRPr lang="ru-RU" dirty="0" smtClean="0"/>
          </a:p>
          <a:p>
            <a:r>
              <a:rPr lang="ru-RU" dirty="0" smtClean="0"/>
              <a:t>Колеги</a:t>
            </a:r>
            <a:r>
              <a:rPr lang="ru-RU" dirty="0"/>
              <a:t>, намерете истинския път към сърцата на нашите деца!</a:t>
            </a:r>
          </a:p>
          <a:p>
            <a:pPr marL="0" indent="0">
              <a:buNone/>
            </a:pPr>
            <a:r>
              <a:rPr lang="ru-RU" dirty="0"/>
              <a:t>Не се спирайте пред трудностите, вървете все напред и напред!</a:t>
            </a:r>
          </a:p>
          <a:p>
            <a:pPr marL="0" indent="0">
              <a:buNone/>
            </a:pPr>
            <a:r>
              <a:rPr lang="ru-RU" dirty="0"/>
              <a:t>Следвайте своята цел и тогава в живота ни ще има много</a:t>
            </a:r>
          </a:p>
          <a:p>
            <a:pPr marL="0" indent="0">
              <a:buNone/>
            </a:pPr>
            <a:r>
              <a:rPr lang="ru-RU" dirty="0"/>
              <a:t>интересни и увлекателни моменти!</a:t>
            </a:r>
          </a:p>
          <a:p>
            <a:pPr marL="0" indent="0">
              <a:buNone/>
            </a:pPr>
            <a:r>
              <a:rPr lang="ru-RU" dirty="0"/>
              <a:t>Успех на всички в нашия отговорен труд!</a:t>
            </a:r>
            <a:endParaRPr lang="bg-BG" dirty="0"/>
          </a:p>
        </p:txBody>
      </p:sp>
    </p:spTree>
    <p:extLst>
      <p:ext uri="{BB962C8B-B14F-4D97-AF65-F5344CB8AC3E}">
        <p14:creationId xmlns:p14="http://schemas.microsoft.com/office/powerpoint/2010/main" val="7193511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dirty="0"/>
              <a:t>Отговорности</a:t>
            </a:r>
          </a:p>
        </p:txBody>
      </p:sp>
      <p:sp>
        <p:nvSpPr>
          <p:cNvPr id="3" name="Контейнер за съдържание 2"/>
          <p:cNvSpPr>
            <a:spLocks noGrp="1"/>
          </p:cNvSpPr>
          <p:nvPr>
            <p:ph idx="1"/>
          </p:nvPr>
        </p:nvSpPr>
        <p:spPr>
          <a:xfrm>
            <a:off x="680321" y="2336872"/>
            <a:ext cx="9613861" cy="4258999"/>
          </a:xfrm>
        </p:spPr>
        <p:txBody>
          <a:bodyPr>
            <a:normAutofit/>
          </a:bodyPr>
          <a:lstStyle/>
          <a:p>
            <a:r>
              <a:rPr lang="bg-BG" dirty="0" smtClean="0"/>
              <a:t>Преподавани </a:t>
            </a:r>
            <a:r>
              <a:rPr lang="bg-BG" dirty="0"/>
              <a:t>предмети –Български език и литература- </a:t>
            </a:r>
            <a:r>
              <a:rPr lang="en-US" dirty="0"/>
              <a:t>V</a:t>
            </a:r>
            <a:r>
              <a:rPr lang="bg-BG" dirty="0"/>
              <a:t>,</a:t>
            </a:r>
            <a:r>
              <a:rPr lang="en-US" dirty="0"/>
              <a:t>VI</a:t>
            </a:r>
            <a:r>
              <a:rPr lang="bg-BG" dirty="0"/>
              <a:t> и </a:t>
            </a:r>
            <a:r>
              <a:rPr lang="en-US" dirty="0"/>
              <a:t>VII</a:t>
            </a:r>
            <a:r>
              <a:rPr lang="bg-BG" dirty="0"/>
              <a:t> клас през 2017/2018 учебна година</a:t>
            </a:r>
            <a:endParaRPr lang="en-US" dirty="0"/>
          </a:p>
          <a:p>
            <a:r>
              <a:rPr lang="bg-BG" dirty="0" smtClean="0"/>
              <a:t>Класен </a:t>
            </a:r>
            <a:r>
              <a:rPr lang="bg-BG" dirty="0"/>
              <a:t>ръководител  на 5 клас  през 2017/2018г.</a:t>
            </a:r>
          </a:p>
          <a:p>
            <a:r>
              <a:rPr lang="bg-BG" dirty="0" smtClean="0"/>
              <a:t>Работа </a:t>
            </a:r>
            <a:r>
              <a:rPr lang="bg-BG" dirty="0"/>
              <a:t>с деца със СОП през </a:t>
            </a:r>
            <a:r>
              <a:rPr lang="bg-BG" dirty="0" smtClean="0"/>
              <a:t>2017/2018г</a:t>
            </a:r>
          </a:p>
          <a:p>
            <a:r>
              <a:rPr lang="bg-BG" dirty="0" smtClean="0"/>
              <a:t>Работа с деца тежки множествени увреждания през 2021г</a:t>
            </a:r>
            <a:endParaRPr lang="bg-BG" dirty="0"/>
          </a:p>
          <a:p>
            <a:r>
              <a:rPr lang="bg-BG" dirty="0"/>
              <a:t>В момента съм начален учител и класен ръководител на </a:t>
            </a:r>
            <a:r>
              <a:rPr lang="en-US" dirty="0" smtClean="0"/>
              <a:t>4</a:t>
            </a:r>
            <a:r>
              <a:rPr lang="bg-BG" dirty="0" smtClean="0"/>
              <a:t> клас</a:t>
            </a:r>
          </a:p>
          <a:p>
            <a:r>
              <a:rPr lang="ru-RU" dirty="0" smtClean="0"/>
              <a:t>Веднъж </a:t>
            </a:r>
            <a:r>
              <a:rPr lang="ru-RU" dirty="0"/>
              <a:t>седмично провеждам консултации с ученици, нуждаещи се от допълнително </a:t>
            </a:r>
            <a:r>
              <a:rPr lang="ru-RU" dirty="0" smtClean="0"/>
              <a:t>обучение</a:t>
            </a:r>
            <a:endParaRPr lang="en-US" dirty="0" smtClean="0"/>
          </a:p>
          <a:p>
            <a:endParaRPr lang="ru-RU" dirty="0" smtClean="0"/>
          </a:p>
          <a:p>
            <a:pPr marL="0" indent="0">
              <a:buNone/>
            </a:pPr>
            <a:endParaRPr lang="ru-RU" dirty="0" smtClean="0"/>
          </a:p>
          <a:p>
            <a:pPr marL="457200" indent="-457200">
              <a:buFont typeface="Courier New" panose="02070309020205020404" pitchFamily="49" charset="0"/>
              <a:buChar char="o"/>
            </a:pPr>
            <a:endParaRPr lang="ru-RU" dirty="0"/>
          </a:p>
          <a:p>
            <a:endParaRPr lang="bg-BG" dirty="0"/>
          </a:p>
        </p:txBody>
      </p:sp>
    </p:spTree>
    <p:extLst>
      <p:ext uri="{BB962C8B-B14F-4D97-AF65-F5344CB8AC3E}">
        <p14:creationId xmlns:p14="http://schemas.microsoft.com/office/powerpoint/2010/main" val="8146642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z="2400" dirty="0" smtClean="0"/>
              <a:t>Раздел 3</a:t>
            </a:r>
            <a:r>
              <a:rPr lang="bg-BG" dirty="0" smtClean="0"/>
              <a:t/>
            </a:r>
            <a:br>
              <a:rPr lang="bg-BG" dirty="0" smtClean="0"/>
            </a:br>
            <a:r>
              <a:rPr lang="bg-BG" dirty="0" smtClean="0"/>
              <a:t>Методическа </a:t>
            </a:r>
            <a:r>
              <a:rPr lang="bg-BG" dirty="0"/>
              <a:t>дейност</a:t>
            </a:r>
          </a:p>
        </p:txBody>
      </p:sp>
      <p:sp>
        <p:nvSpPr>
          <p:cNvPr id="3" name="Контейнер за съдържание 2"/>
          <p:cNvSpPr>
            <a:spLocks noGrp="1"/>
          </p:cNvSpPr>
          <p:nvPr>
            <p:ph idx="1"/>
          </p:nvPr>
        </p:nvSpPr>
        <p:spPr>
          <a:xfrm>
            <a:off x="680321" y="2349065"/>
            <a:ext cx="9613861" cy="3599316"/>
          </a:xfrm>
        </p:spPr>
        <p:txBody>
          <a:bodyPr>
            <a:normAutofit/>
          </a:bodyPr>
          <a:lstStyle/>
          <a:p>
            <a:pPr marL="0" indent="0">
              <a:buNone/>
            </a:pPr>
            <a:r>
              <a:rPr lang="ru-RU" dirty="0" smtClean="0"/>
              <a:t> Началният </a:t>
            </a:r>
            <a:r>
              <a:rPr lang="ru-RU" dirty="0"/>
              <a:t>учител трябва да може да работи динамично.</a:t>
            </a:r>
          </a:p>
          <a:p>
            <a:pPr marL="0" indent="0">
              <a:buNone/>
            </a:pPr>
            <a:r>
              <a:rPr lang="ru-RU" dirty="0"/>
              <a:t>•Трябва да познава специфичната методика на учебните предмети в начален етап.</a:t>
            </a:r>
          </a:p>
          <a:p>
            <a:pPr marL="0" indent="0">
              <a:buNone/>
            </a:pPr>
            <a:r>
              <a:rPr lang="ru-RU" dirty="0"/>
              <a:t>•Трябва да борави със специфичните термини и начини на структуриране на уроците.</a:t>
            </a:r>
          </a:p>
          <a:p>
            <a:pPr marL="0" indent="0">
              <a:buNone/>
            </a:pPr>
            <a:r>
              <a:rPr lang="ru-RU" dirty="0"/>
              <a:t>•Методите, които използвам са: разказ, беседа, дискусия, наблюдение, диагностика</a:t>
            </a:r>
          </a:p>
          <a:p>
            <a:pPr marL="0" indent="0">
              <a:buNone/>
            </a:pPr>
            <a:r>
              <a:rPr lang="bg-BG" dirty="0"/>
              <a:t>•Използвам електронни учебници, презентации.</a:t>
            </a:r>
          </a:p>
          <a:p>
            <a:endParaRPr lang="bg-BG" dirty="0"/>
          </a:p>
        </p:txBody>
      </p:sp>
    </p:spTree>
    <p:extLst>
      <p:ext uri="{BB962C8B-B14F-4D97-AF65-F5344CB8AC3E}">
        <p14:creationId xmlns:p14="http://schemas.microsoft.com/office/powerpoint/2010/main" val="25276606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sz="2400" dirty="0" smtClean="0"/>
              <a:t>Раздел 4</a:t>
            </a:r>
            <a:br>
              <a:rPr lang="bg-BG" sz="2400" dirty="0" smtClean="0"/>
            </a:br>
            <a:r>
              <a:rPr lang="bg-BG" dirty="0" smtClean="0"/>
              <a:t>Извънкласни</a:t>
            </a:r>
            <a:r>
              <a:rPr lang="bg-BG" sz="2400" dirty="0" smtClean="0"/>
              <a:t> </a:t>
            </a:r>
            <a:r>
              <a:rPr lang="bg-BG" dirty="0" smtClean="0"/>
              <a:t>дейност</a:t>
            </a:r>
            <a:endParaRPr lang="bg-BG" dirty="0"/>
          </a:p>
        </p:txBody>
      </p:sp>
      <p:sp>
        <p:nvSpPr>
          <p:cNvPr id="3" name="Контейнер за съдържание 2"/>
          <p:cNvSpPr>
            <a:spLocks noGrp="1"/>
          </p:cNvSpPr>
          <p:nvPr>
            <p:ph idx="1"/>
          </p:nvPr>
        </p:nvSpPr>
        <p:spPr>
          <a:xfrm>
            <a:off x="680321" y="2349065"/>
            <a:ext cx="9613861" cy="3599316"/>
          </a:xfrm>
        </p:spPr>
        <p:txBody>
          <a:bodyPr>
            <a:normAutofit/>
          </a:bodyPr>
          <a:lstStyle/>
          <a:p>
            <a:pPr marL="0" indent="0">
              <a:buNone/>
            </a:pPr>
            <a:endParaRPr lang="bg-BG" dirty="0" smtClean="0"/>
          </a:p>
          <a:p>
            <a:endParaRPr lang="bg-BG" dirty="0"/>
          </a:p>
          <a:p>
            <a:pPr marL="0" indent="0">
              <a:buNone/>
            </a:pPr>
            <a:endParaRPr lang="bg-BG" dirty="0"/>
          </a:p>
        </p:txBody>
      </p:sp>
      <p:sp>
        <p:nvSpPr>
          <p:cNvPr id="4" name="Правоъгълник 3"/>
          <p:cNvSpPr/>
          <p:nvPr/>
        </p:nvSpPr>
        <p:spPr>
          <a:xfrm>
            <a:off x="304800" y="2274838"/>
            <a:ext cx="8839200" cy="2862322"/>
          </a:xfrm>
          <a:prstGeom prst="rect">
            <a:avLst/>
          </a:prstGeom>
        </p:spPr>
        <p:txBody>
          <a:bodyPr wrap="square">
            <a:spAutoFit/>
          </a:bodyPr>
          <a:lstStyle/>
          <a:p>
            <a:endParaRPr lang="bg-BG" dirty="0"/>
          </a:p>
          <a:p>
            <a:r>
              <a:rPr lang="ru-RU" dirty="0"/>
              <a:t>•Извънкласната дейност </a:t>
            </a:r>
            <a:r>
              <a:rPr lang="ru-RU" dirty="0" smtClean="0"/>
              <a:t>е  </a:t>
            </a:r>
            <a:r>
              <a:rPr lang="ru-RU" dirty="0"/>
              <a:t>разнообразна: Участия в:</a:t>
            </a:r>
          </a:p>
          <a:p>
            <a:r>
              <a:rPr lang="bg-BG" dirty="0"/>
              <a:t>•тържества;</a:t>
            </a:r>
          </a:p>
          <a:p>
            <a:r>
              <a:rPr lang="bg-BG" dirty="0"/>
              <a:t>•екскурзии;</a:t>
            </a:r>
          </a:p>
          <a:p>
            <a:r>
              <a:rPr lang="bg-BG" dirty="0"/>
              <a:t>•посещения на театри; </a:t>
            </a:r>
          </a:p>
          <a:p>
            <a:r>
              <a:rPr lang="bg-BG" dirty="0"/>
              <a:t>•посещения на кино;</a:t>
            </a:r>
          </a:p>
          <a:p>
            <a:r>
              <a:rPr lang="bg-BG" dirty="0"/>
              <a:t>•състезания</a:t>
            </a:r>
            <a:r>
              <a:rPr lang="bg-BG" dirty="0" smtClean="0"/>
              <a:t>;</a:t>
            </a:r>
            <a:endParaRPr lang="bg-BG" dirty="0"/>
          </a:p>
          <a:p>
            <a:r>
              <a:rPr lang="ru-RU" dirty="0"/>
              <a:t>•</a:t>
            </a:r>
            <a:r>
              <a:rPr lang="ru-RU" dirty="0" smtClean="0"/>
              <a:t>Проект </a:t>
            </a:r>
            <a:r>
              <a:rPr lang="en-US" dirty="0" smtClean="0"/>
              <a:t>“</a:t>
            </a:r>
            <a:r>
              <a:rPr lang="bg-BG" dirty="0" smtClean="0"/>
              <a:t>Успех за теб“</a:t>
            </a:r>
            <a:endParaRPr lang="en-US" dirty="0" smtClean="0"/>
          </a:p>
          <a:p>
            <a:endParaRPr lang="bg-BG" dirty="0" smtClean="0"/>
          </a:p>
          <a:p>
            <a:pPr marL="285750" indent="-285750">
              <a:buFont typeface="Arial" panose="020B0604020202020204" pitchFamily="34" charset="0"/>
              <a:buChar char="•"/>
            </a:pPr>
            <a:endParaRPr lang="bg-BG" dirty="0"/>
          </a:p>
        </p:txBody>
      </p:sp>
    </p:spTree>
    <p:extLst>
      <p:ext uri="{BB962C8B-B14F-4D97-AF65-F5344CB8AC3E}">
        <p14:creationId xmlns:p14="http://schemas.microsoft.com/office/powerpoint/2010/main" val="5467204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z="2400" dirty="0" smtClean="0"/>
              <a:t>Раздел 5</a:t>
            </a:r>
            <a:r>
              <a:rPr lang="bg-BG" dirty="0" smtClean="0"/>
              <a:t/>
            </a:r>
            <a:br>
              <a:rPr lang="bg-BG" dirty="0" smtClean="0"/>
            </a:br>
            <a:r>
              <a:rPr lang="bg-BG" dirty="0" smtClean="0"/>
              <a:t>Постижения от работата с ученици</a:t>
            </a:r>
            <a:endParaRPr lang="bg-BG" dirty="0"/>
          </a:p>
        </p:txBody>
      </p:sp>
      <p:sp>
        <p:nvSpPr>
          <p:cNvPr id="3" name="Content Placeholder 2"/>
          <p:cNvSpPr>
            <a:spLocks noGrp="1"/>
          </p:cNvSpPr>
          <p:nvPr>
            <p:ph idx="1"/>
          </p:nvPr>
        </p:nvSpPr>
        <p:spPr/>
        <p:txBody>
          <a:bodyPr/>
          <a:lstStyle/>
          <a:p>
            <a:r>
              <a:rPr lang="bg-BG" dirty="0" smtClean="0"/>
              <a:t>„Дъга на толерантноста“-2025г. -поощрителна награда на Теодора Николаева Христова ученичка от </a:t>
            </a:r>
            <a:r>
              <a:rPr lang="en-US" dirty="0" smtClean="0"/>
              <a:t>III </a:t>
            </a:r>
            <a:r>
              <a:rPr lang="bg-BG" dirty="0" smtClean="0"/>
              <a:t>клас </a:t>
            </a:r>
          </a:p>
          <a:p>
            <a:r>
              <a:rPr lang="bg-BG" dirty="0" smtClean="0"/>
              <a:t>Участие в канпанията Краиерен център  „Супер изследовател на професии“-Начален учител</a:t>
            </a:r>
          </a:p>
          <a:p>
            <a:r>
              <a:rPr lang="bg-BG" dirty="0" smtClean="0"/>
              <a:t>Участие в </a:t>
            </a:r>
            <a:r>
              <a:rPr lang="en-US" dirty="0" smtClean="0"/>
              <a:t>VIII</a:t>
            </a:r>
            <a:r>
              <a:rPr lang="bg-BG" dirty="0" smtClean="0"/>
              <a:t> Областен конкурс за постер или кукла  „Културно наследство на моя етнос“-2025г. Йорданка Петрова </a:t>
            </a:r>
            <a:r>
              <a:rPr lang="en-US" dirty="0" smtClean="0"/>
              <a:t>VII </a:t>
            </a:r>
            <a:r>
              <a:rPr lang="bg-BG" dirty="0" smtClean="0"/>
              <a:t>клас </a:t>
            </a:r>
          </a:p>
        </p:txBody>
      </p:sp>
      <p:pic>
        <p:nvPicPr>
          <p:cNvPr id="4" name="Picture 3"/>
          <p:cNvPicPr>
            <a:picLocks noChangeAspect="1"/>
          </p:cNvPicPr>
          <p:nvPr/>
        </p:nvPicPr>
        <p:blipFill>
          <a:blip r:embed="rId2"/>
          <a:stretch>
            <a:fillRect/>
          </a:stretch>
        </p:blipFill>
        <p:spPr>
          <a:xfrm>
            <a:off x="3313748" y="4778829"/>
            <a:ext cx="2015898" cy="1816821"/>
          </a:xfrm>
          <a:prstGeom prst="rect">
            <a:avLst/>
          </a:prstGeom>
        </p:spPr>
      </p:pic>
      <p:pic>
        <p:nvPicPr>
          <p:cNvPr id="5" name="Picture 4"/>
          <p:cNvPicPr>
            <a:picLocks noChangeAspect="1"/>
          </p:cNvPicPr>
          <p:nvPr/>
        </p:nvPicPr>
        <p:blipFill>
          <a:blip r:embed="rId3"/>
          <a:stretch>
            <a:fillRect/>
          </a:stretch>
        </p:blipFill>
        <p:spPr>
          <a:xfrm>
            <a:off x="5487250" y="4778829"/>
            <a:ext cx="2341755" cy="1816821"/>
          </a:xfrm>
          <a:prstGeom prst="rect">
            <a:avLst/>
          </a:prstGeom>
        </p:spPr>
      </p:pic>
      <p:pic>
        <p:nvPicPr>
          <p:cNvPr id="6" name="Picture 5"/>
          <p:cNvPicPr>
            <a:picLocks noChangeAspect="1"/>
          </p:cNvPicPr>
          <p:nvPr/>
        </p:nvPicPr>
        <p:blipFill>
          <a:blip r:embed="rId4"/>
          <a:stretch>
            <a:fillRect/>
          </a:stretch>
        </p:blipFill>
        <p:spPr>
          <a:xfrm>
            <a:off x="7993573" y="4585334"/>
            <a:ext cx="3275318" cy="2203810"/>
          </a:xfrm>
          <a:prstGeom prst="rect">
            <a:avLst/>
          </a:prstGeom>
        </p:spPr>
      </p:pic>
      <p:pic>
        <p:nvPicPr>
          <p:cNvPr id="7" name="Picture 6"/>
          <p:cNvPicPr>
            <a:picLocks noChangeAspect="1"/>
          </p:cNvPicPr>
          <p:nvPr/>
        </p:nvPicPr>
        <p:blipFill>
          <a:blip r:embed="rId5"/>
          <a:stretch>
            <a:fillRect/>
          </a:stretch>
        </p:blipFill>
        <p:spPr>
          <a:xfrm>
            <a:off x="680320" y="4685210"/>
            <a:ext cx="2466339" cy="2103933"/>
          </a:xfrm>
          <a:prstGeom prst="rect">
            <a:avLst/>
          </a:prstGeom>
        </p:spPr>
      </p:pic>
    </p:spTree>
    <p:extLst>
      <p:ext uri="{BB962C8B-B14F-4D97-AF65-F5344CB8AC3E}">
        <p14:creationId xmlns:p14="http://schemas.microsoft.com/office/powerpoint/2010/main" val="2307004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Картина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1104" y="231648"/>
            <a:ext cx="3048000" cy="2895627"/>
          </a:xfrm>
          <a:prstGeom prst="rect">
            <a:avLst/>
          </a:prstGeom>
        </p:spPr>
      </p:pic>
      <p:pic>
        <p:nvPicPr>
          <p:cNvPr id="3" name="Картина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8005" y="3127275"/>
            <a:ext cx="4176078" cy="3038977"/>
          </a:xfrm>
          <a:prstGeom prst="rect">
            <a:avLst/>
          </a:prstGeom>
        </p:spPr>
      </p:pic>
      <p:pic>
        <p:nvPicPr>
          <p:cNvPr id="4" name="Картина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70960" y="341376"/>
            <a:ext cx="2694432" cy="2304288"/>
          </a:xfrm>
          <a:prstGeom prst="rect">
            <a:avLst/>
          </a:prstGeom>
        </p:spPr>
      </p:pic>
      <p:pic>
        <p:nvPicPr>
          <p:cNvPr id="5" name="Картина 4"/>
          <p:cNvPicPr>
            <a:picLocks noChangeAspect="1"/>
          </p:cNvPicPr>
          <p:nvPr/>
        </p:nvPicPr>
        <p:blipFill>
          <a:blip r:embed="rId5"/>
          <a:stretch>
            <a:fillRect/>
          </a:stretch>
        </p:blipFill>
        <p:spPr>
          <a:xfrm>
            <a:off x="7260608" y="134112"/>
            <a:ext cx="3712191" cy="2566416"/>
          </a:xfrm>
          <a:prstGeom prst="rect">
            <a:avLst/>
          </a:prstGeom>
        </p:spPr>
      </p:pic>
      <p:pic>
        <p:nvPicPr>
          <p:cNvPr id="6" name="Картина 5"/>
          <p:cNvPicPr>
            <a:picLocks noChangeAspect="1"/>
          </p:cNvPicPr>
          <p:nvPr/>
        </p:nvPicPr>
        <p:blipFill>
          <a:blip r:embed="rId6"/>
          <a:stretch>
            <a:fillRect/>
          </a:stretch>
        </p:blipFill>
        <p:spPr>
          <a:xfrm>
            <a:off x="214043" y="4026089"/>
            <a:ext cx="3169920" cy="2053305"/>
          </a:xfrm>
          <a:prstGeom prst="rect">
            <a:avLst/>
          </a:prstGeom>
        </p:spPr>
      </p:pic>
      <p:pic>
        <p:nvPicPr>
          <p:cNvPr id="7" name="Картина 6"/>
          <p:cNvPicPr>
            <a:picLocks noChangeAspect="1"/>
          </p:cNvPicPr>
          <p:nvPr/>
        </p:nvPicPr>
        <p:blipFill>
          <a:blip r:embed="rId7"/>
          <a:stretch>
            <a:fillRect/>
          </a:stretch>
        </p:blipFill>
        <p:spPr>
          <a:xfrm>
            <a:off x="8202168" y="3782420"/>
            <a:ext cx="3989832" cy="2453788"/>
          </a:xfrm>
          <a:prstGeom prst="rect">
            <a:avLst/>
          </a:prstGeom>
        </p:spPr>
      </p:pic>
    </p:spTree>
    <p:extLst>
      <p:ext uri="{BB962C8B-B14F-4D97-AF65-F5344CB8AC3E}">
        <p14:creationId xmlns:p14="http://schemas.microsoft.com/office/powerpoint/2010/main" val="1677098276"/>
      </p:ext>
    </p:extLst>
  </p:cSld>
  <p:clrMapOvr>
    <a:masterClrMapping/>
  </p:clrMapOvr>
</p:sld>
</file>

<file path=ppt/theme/theme1.xml><?xml version="1.0" encoding="utf-8"?>
<a:theme xmlns:a="http://schemas.openxmlformats.org/drawingml/2006/main" name="Берлин">
  <a:themeElements>
    <a:clrScheme name="Берлин">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Берлин">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Берлин">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Берлин</Template>
  <TotalTime>3274</TotalTime>
  <Words>1132</Words>
  <Application>Microsoft Office PowerPoint</Application>
  <PresentationFormat>Widescreen</PresentationFormat>
  <Paragraphs>106</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Courier New</vt:lpstr>
      <vt:lpstr>Trebuchet MS</vt:lpstr>
      <vt:lpstr>Берлин</vt:lpstr>
      <vt:lpstr>Портфолио </vt:lpstr>
      <vt:lpstr>на Дияна Василева Иванова</vt:lpstr>
      <vt:lpstr>Съдържание:</vt:lpstr>
      <vt:lpstr>PowerPoint Presentation</vt:lpstr>
      <vt:lpstr>Трудов стаж: 14г., педагогически: 3г.</vt:lpstr>
      <vt:lpstr> Образование и обучение  </vt:lpstr>
      <vt:lpstr>Образование и обучение</vt:lpstr>
      <vt:lpstr>  Езици: Майчин език –Български език Други езици –Френски език </vt:lpstr>
      <vt:lpstr>Раздел 2.  Философия на преподаване </vt:lpstr>
      <vt:lpstr>Философия на преподаване</vt:lpstr>
      <vt:lpstr>Отговорности</vt:lpstr>
      <vt:lpstr>Раздел 3 Методическа дейност</vt:lpstr>
      <vt:lpstr>Раздел 4 Извънкласни дейност</vt:lpstr>
      <vt:lpstr>Раздел 5 Постижения от работата с ученици</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Портфолио на Дияна Василева Иванова</dc:title>
  <dc:creator>Радо</dc:creator>
  <cp:lastModifiedBy>Цветанка И. Йорданова</cp:lastModifiedBy>
  <cp:revision>34</cp:revision>
  <dcterms:created xsi:type="dcterms:W3CDTF">2023-10-29T10:54:49Z</dcterms:created>
  <dcterms:modified xsi:type="dcterms:W3CDTF">2025-10-10T07:13:46Z</dcterms:modified>
</cp:coreProperties>
</file>