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Garet" panose="020B0604020202020204" charset="-52"/>
      <p:regular r:id="rId12"/>
    </p:embeddedFont>
    <p:embeddedFont>
      <p:font typeface="Arial Unicode MS" panose="020B0604020202020204" pitchFamily="34" charset="-128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reat Vibes" panose="020B0604020202020204" charset="0"/>
      <p:regular r:id="rId18"/>
    </p:embeddedFont>
    <p:embeddedFont>
      <p:font typeface="Garet Bold" panose="020B0604020202020204" charset="-5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62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hyperlink" Target="mailto:galina.r.dimova@abv.bg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2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7.jpeg"/><Relationship Id="rId10" Type="http://schemas.openxmlformats.org/officeDocument/2006/relationships/image" Target="../media/image23.jpg"/><Relationship Id="rId4" Type="http://schemas.openxmlformats.org/officeDocument/2006/relationships/image" Target="../media/image18.jpg"/><Relationship Id="rId9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6.png"/><Relationship Id="rId7" Type="http://schemas.openxmlformats.org/officeDocument/2006/relationships/image" Target="../media/image2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10" Type="http://schemas.openxmlformats.org/officeDocument/2006/relationships/image" Target="../media/image32.jpg"/><Relationship Id="rId4" Type="http://schemas.openxmlformats.org/officeDocument/2006/relationships/image" Target="../media/image17.jpeg"/><Relationship Id="rId9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7340593"/>
            <a:ext cx="11963400" cy="2946407"/>
          </a:xfrm>
          <a:custGeom>
            <a:avLst/>
            <a:gdLst/>
            <a:ahLst/>
            <a:cxnLst/>
            <a:rect l="l" t="t" r="r" b="b"/>
            <a:pathLst>
              <a:path w="16425448" h="3387749">
                <a:moveTo>
                  <a:pt x="0" y="0"/>
                </a:moveTo>
                <a:lnTo>
                  <a:pt x="16425448" y="0"/>
                </a:lnTo>
                <a:lnTo>
                  <a:pt x="16425448" y="3387749"/>
                </a:lnTo>
                <a:lnTo>
                  <a:pt x="0" y="33877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6364428" y="0"/>
            <a:ext cx="11932039" cy="2324100"/>
          </a:xfrm>
          <a:custGeom>
            <a:avLst/>
            <a:gdLst/>
            <a:ahLst/>
            <a:cxnLst/>
            <a:rect l="l" t="t" r="r" b="b"/>
            <a:pathLst>
              <a:path w="16425448" h="3387749">
                <a:moveTo>
                  <a:pt x="16425448" y="3387749"/>
                </a:moveTo>
                <a:lnTo>
                  <a:pt x="0" y="3387749"/>
                </a:lnTo>
                <a:lnTo>
                  <a:pt x="0" y="0"/>
                </a:lnTo>
                <a:lnTo>
                  <a:pt x="16425448" y="0"/>
                </a:lnTo>
                <a:lnTo>
                  <a:pt x="16425448" y="338774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 flipV="1">
            <a:off x="4686299" y="-3276600"/>
            <a:ext cx="8991601" cy="16840200"/>
          </a:xfrm>
          <a:custGeom>
            <a:avLst/>
            <a:gdLst/>
            <a:ahLst/>
            <a:cxnLst/>
            <a:rect l="l" t="t" r="r" b="b"/>
            <a:pathLst>
              <a:path w="12873874" h="19322888">
                <a:moveTo>
                  <a:pt x="0" y="19322888"/>
                </a:moveTo>
                <a:lnTo>
                  <a:pt x="12873874" y="19322888"/>
                </a:lnTo>
                <a:lnTo>
                  <a:pt x="12873874" y="0"/>
                </a:lnTo>
                <a:lnTo>
                  <a:pt x="0" y="0"/>
                </a:lnTo>
                <a:lnTo>
                  <a:pt x="0" y="19322888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447800" y="2559214"/>
            <a:ext cx="1615440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bg-BG" sz="6000" i="1" spc="144" dirty="0" smtClean="0">
                <a:latin typeface="Great Vibes"/>
                <a:ea typeface="Great Vibes"/>
                <a:cs typeface="Great Vibes"/>
                <a:sym typeface="Great Vibes"/>
              </a:rPr>
              <a:t>Професионално портфолио</a:t>
            </a:r>
          </a:p>
          <a:p>
            <a:pPr marL="0" lvl="0" indent="0" algn="ctr">
              <a:spcBef>
                <a:spcPct val="0"/>
              </a:spcBef>
            </a:pPr>
            <a:r>
              <a:rPr lang="bg-BG" sz="6000" i="1" spc="144" dirty="0" smtClean="0">
                <a:latin typeface="Great Vibes"/>
                <a:ea typeface="Great Vibes"/>
                <a:cs typeface="Great Vibes"/>
                <a:sym typeface="Great Vibes"/>
              </a:rPr>
              <a:t>на</a:t>
            </a:r>
          </a:p>
          <a:p>
            <a:pPr marL="0" lvl="0" indent="0" algn="ctr">
              <a:spcBef>
                <a:spcPct val="0"/>
              </a:spcBef>
            </a:pPr>
            <a:r>
              <a:rPr lang="bg-BG" sz="6000" i="1" spc="144" dirty="0" smtClean="0">
                <a:latin typeface="Great Vibes"/>
                <a:ea typeface="Great Vibes"/>
                <a:cs typeface="Great Vibes"/>
                <a:sym typeface="Great Vibes"/>
              </a:rPr>
              <a:t>Галина Радославова Димова</a:t>
            </a:r>
          </a:p>
          <a:p>
            <a:pPr marL="0" lvl="0" indent="0" algn="ctr">
              <a:spcBef>
                <a:spcPct val="0"/>
              </a:spcBef>
            </a:pPr>
            <a:r>
              <a:rPr lang="bg-BG" sz="4000" i="1" spc="144" dirty="0">
                <a:solidFill>
                  <a:schemeClr val="accent2">
                    <a:lumMod val="50000"/>
                  </a:schemeClr>
                </a:solidFill>
                <a:latin typeface="Great Vibes"/>
                <a:ea typeface="Great Vibes"/>
                <a:cs typeface="Great Vibes"/>
                <a:sym typeface="Great Vibes"/>
              </a:rPr>
              <a:t>Р</a:t>
            </a:r>
            <a:r>
              <a:rPr lang="bg-BG" sz="4000" i="1" spc="144" dirty="0" smtClean="0">
                <a:solidFill>
                  <a:schemeClr val="accent2">
                    <a:lumMod val="50000"/>
                  </a:schemeClr>
                </a:solidFill>
                <a:latin typeface="Great Vibes"/>
                <a:ea typeface="Great Vibes"/>
                <a:cs typeface="Great Vibes"/>
                <a:sym typeface="Great Vibes"/>
              </a:rPr>
              <a:t>есурсен учител в Основно училище „Св. св. Кирил и Методий“, </a:t>
            </a:r>
          </a:p>
          <a:p>
            <a:pPr marL="0" lvl="0" indent="0" algn="ctr">
              <a:spcBef>
                <a:spcPct val="0"/>
              </a:spcBef>
            </a:pPr>
            <a:r>
              <a:rPr lang="bg-BG" sz="4000" i="1" spc="144" dirty="0" smtClean="0">
                <a:solidFill>
                  <a:schemeClr val="accent2">
                    <a:lumMod val="50000"/>
                  </a:schemeClr>
                </a:solidFill>
                <a:latin typeface="Great Vibes"/>
                <a:ea typeface="Great Vibes"/>
                <a:cs typeface="Great Vibes"/>
                <a:sym typeface="Great Vibes"/>
              </a:rPr>
              <a:t>с. Калипетрово</a:t>
            </a:r>
          </a:p>
          <a:p>
            <a:pPr marL="0" lvl="0" indent="0" algn="ctr">
              <a:spcBef>
                <a:spcPct val="0"/>
              </a:spcBef>
            </a:pPr>
            <a:endParaRPr lang="en-US" sz="6000" spc="144" dirty="0">
              <a:solidFill>
                <a:srgbClr val="635C52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843468" y="2552698"/>
            <a:ext cx="12601065" cy="7010402"/>
            <a:chOff x="0" y="0"/>
            <a:chExt cx="3318799" cy="16486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18799" cy="1648644"/>
            </a:xfrm>
            <a:custGeom>
              <a:avLst/>
              <a:gdLst/>
              <a:ahLst/>
              <a:cxnLst/>
              <a:rect l="l" t="t" r="r" b="b"/>
              <a:pathLst>
                <a:path w="3318799" h="1648644">
                  <a:moveTo>
                    <a:pt x="30719" y="0"/>
                  </a:moveTo>
                  <a:lnTo>
                    <a:pt x="3288080" y="0"/>
                  </a:lnTo>
                  <a:cubicBezTo>
                    <a:pt x="3296227" y="0"/>
                    <a:pt x="3304041" y="3236"/>
                    <a:pt x="3309801" y="8997"/>
                  </a:cubicBezTo>
                  <a:cubicBezTo>
                    <a:pt x="3315562" y="14758"/>
                    <a:pt x="3318799" y="22572"/>
                    <a:pt x="3318799" y="30719"/>
                  </a:cubicBezTo>
                  <a:lnTo>
                    <a:pt x="3318799" y="1617924"/>
                  </a:lnTo>
                  <a:cubicBezTo>
                    <a:pt x="3318799" y="1634890"/>
                    <a:pt x="3305046" y="1648644"/>
                    <a:pt x="3288080" y="1648644"/>
                  </a:cubicBezTo>
                  <a:lnTo>
                    <a:pt x="30719" y="1648644"/>
                  </a:lnTo>
                  <a:cubicBezTo>
                    <a:pt x="13754" y="1648644"/>
                    <a:pt x="0" y="1634890"/>
                    <a:pt x="0" y="1617924"/>
                  </a:cubicBezTo>
                  <a:lnTo>
                    <a:pt x="0" y="30719"/>
                  </a:lnTo>
                  <a:cubicBezTo>
                    <a:pt x="0" y="13754"/>
                    <a:pt x="13754" y="0"/>
                    <a:pt x="3071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318799" cy="167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1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551310" y="2568373"/>
            <a:ext cx="11185380" cy="646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4" lvl="1" indent="-248287" algn="l">
              <a:lnSpc>
                <a:spcPct val="200000"/>
              </a:lnSpc>
              <a:buFont typeface="Arial"/>
              <a:buChar char="•"/>
            </a:pPr>
            <a:r>
              <a:rPr lang="bg-BG" sz="3500" dirty="0" smtClean="0">
                <a:solidFill>
                  <a:srgbClr val="635C52"/>
                </a:solidFill>
                <a:latin typeface="Garet"/>
                <a:ea typeface="Garet"/>
                <a:cs typeface="Garet"/>
                <a:sym typeface="Garet"/>
              </a:rPr>
              <a:t>Лична информация</a:t>
            </a:r>
          </a:p>
          <a:p>
            <a:pPr marL="496574" lvl="1" indent="-248287" algn="l">
              <a:lnSpc>
                <a:spcPct val="200000"/>
              </a:lnSpc>
              <a:buFont typeface="Arial"/>
              <a:buChar char="•"/>
            </a:pPr>
            <a:r>
              <a:rPr lang="bg-BG" sz="3500" dirty="0" smtClean="0">
                <a:solidFill>
                  <a:srgbClr val="635C52"/>
                </a:solidFill>
                <a:latin typeface="Garet"/>
                <a:ea typeface="Garet"/>
                <a:cs typeface="Garet"/>
                <a:sym typeface="Garet"/>
              </a:rPr>
              <a:t>Образование</a:t>
            </a:r>
          </a:p>
          <a:p>
            <a:pPr marL="496574" lvl="1" indent="-248287" algn="l">
              <a:lnSpc>
                <a:spcPct val="200000"/>
              </a:lnSpc>
              <a:buFont typeface="Arial"/>
              <a:buChar char="•"/>
            </a:pPr>
            <a:r>
              <a:rPr lang="bg-BG" sz="3500" dirty="0" smtClean="0">
                <a:solidFill>
                  <a:srgbClr val="635C52"/>
                </a:solidFill>
                <a:latin typeface="Garet"/>
                <a:ea typeface="Garet"/>
                <a:cs typeface="Garet"/>
                <a:sym typeface="Garet"/>
              </a:rPr>
              <a:t>Квалификации</a:t>
            </a:r>
          </a:p>
          <a:p>
            <a:pPr marL="496574" lvl="1" indent="-248287" algn="l">
              <a:lnSpc>
                <a:spcPct val="200000"/>
              </a:lnSpc>
              <a:buFont typeface="Arial"/>
              <a:buChar char="•"/>
            </a:pPr>
            <a:r>
              <a:rPr lang="bg-BG" sz="3500" dirty="0" smtClean="0">
                <a:solidFill>
                  <a:srgbClr val="635C52"/>
                </a:solidFill>
                <a:latin typeface="Garet"/>
                <a:ea typeface="Garet"/>
                <a:cs typeface="Garet"/>
                <a:sym typeface="Garet"/>
              </a:rPr>
              <a:t>Компетентности и мисия на ресурсния учител</a:t>
            </a:r>
          </a:p>
          <a:p>
            <a:pPr marL="496574" lvl="1" indent="-248287" algn="l">
              <a:lnSpc>
                <a:spcPct val="200000"/>
              </a:lnSpc>
              <a:buFont typeface="Arial"/>
              <a:buChar char="•"/>
            </a:pPr>
            <a:r>
              <a:rPr lang="bg-BG" sz="3500" dirty="0" smtClean="0">
                <a:solidFill>
                  <a:srgbClr val="635C52"/>
                </a:solidFill>
                <a:latin typeface="Garet"/>
                <a:ea typeface="Garet"/>
                <a:cs typeface="Garet"/>
                <a:sym typeface="Garet"/>
              </a:rPr>
              <a:t>Класни и извънкласни дейности</a:t>
            </a:r>
            <a:endParaRPr lang="en-US" sz="3500" dirty="0">
              <a:solidFill>
                <a:srgbClr val="635C52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3212885" y="6493697"/>
            <a:ext cx="5866531" cy="5529205"/>
          </a:xfrm>
          <a:custGeom>
            <a:avLst/>
            <a:gdLst/>
            <a:ahLst/>
            <a:cxnLst/>
            <a:rect l="l" t="t" r="r" b="b"/>
            <a:pathLst>
              <a:path w="5866531" h="5529205">
                <a:moveTo>
                  <a:pt x="0" y="0"/>
                </a:moveTo>
                <a:lnTo>
                  <a:pt x="5866530" y="0"/>
                </a:lnTo>
                <a:lnTo>
                  <a:pt x="5866530" y="5529206"/>
                </a:lnTo>
                <a:lnTo>
                  <a:pt x="0" y="5529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85426" y="742950"/>
            <a:ext cx="9917148" cy="167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000"/>
              </a:lnSpc>
              <a:spcBef>
                <a:spcPct val="0"/>
              </a:spcBef>
            </a:pPr>
            <a:r>
              <a:rPr lang="bg-BG" sz="6000" i="1" spc="70" dirty="0" smtClean="0">
                <a:latin typeface="Great Vibes"/>
                <a:ea typeface="Great Vibes"/>
                <a:cs typeface="Great Vibes"/>
                <a:sym typeface="Great Vibes"/>
              </a:rPr>
              <a:t>Съдържание:</a:t>
            </a:r>
            <a:endParaRPr lang="en-US" sz="6000" i="1" spc="70" dirty="0"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10" name="Freeform 10"/>
          <p:cNvSpPr/>
          <p:nvPr/>
        </p:nvSpPr>
        <p:spPr>
          <a:xfrm flipH="1" flipV="1">
            <a:off x="-765986" y="-1293437"/>
            <a:ext cx="5866531" cy="5529205"/>
          </a:xfrm>
          <a:custGeom>
            <a:avLst/>
            <a:gdLst/>
            <a:ahLst/>
            <a:cxnLst/>
            <a:rect l="l" t="t" r="r" b="b"/>
            <a:pathLst>
              <a:path w="5866531" h="5529205">
                <a:moveTo>
                  <a:pt x="5866531" y="5529205"/>
                </a:moveTo>
                <a:lnTo>
                  <a:pt x="0" y="5529205"/>
                </a:lnTo>
                <a:lnTo>
                  <a:pt x="0" y="0"/>
                </a:lnTo>
                <a:lnTo>
                  <a:pt x="5866531" y="0"/>
                </a:lnTo>
                <a:lnTo>
                  <a:pt x="5866531" y="552920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V="1">
            <a:off x="330370" y="48086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0" y="5808700"/>
                </a:moveTo>
                <a:lnTo>
                  <a:pt x="5147960" y="5808700"/>
                </a:lnTo>
                <a:lnTo>
                  <a:pt x="5147960" y="0"/>
                </a:lnTo>
                <a:lnTo>
                  <a:pt x="0" y="0"/>
                </a:lnTo>
                <a:lnTo>
                  <a:pt x="0" y="58087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 flipH="1">
            <a:off x="12809670" y="-3303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5147960" y="0"/>
                </a:moveTo>
                <a:lnTo>
                  <a:pt x="0" y="0"/>
                </a:lnTo>
                <a:lnTo>
                  <a:pt x="0" y="5808700"/>
                </a:lnTo>
                <a:lnTo>
                  <a:pt x="5147960" y="5808700"/>
                </a:lnTo>
                <a:lnTo>
                  <a:pt x="514796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 flipV="1">
            <a:off x="3137448" y="3973685"/>
            <a:ext cx="3951859" cy="11261644"/>
          </a:xfrm>
          <a:custGeom>
            <a:avLst/>
            <a:gdLst/>
            <a:ahLst/>
            <a:cxnLst/>
            <a:rect l="l" t="t" r="r" b="b"/>
            <a:pathLst>
              <a:path w="12873874" h="19322888">
                <a:moveTo>
                  <a:pt x="0" y="19322888"/>
                </a:moveTo>
                <a:lnTo>
                  <a:pt x="12873874" y="19322888"/>
                </a:lnTo>
                <a:lnTo>
                  <a:pt x="12873874" y="0"/>
                </a:lnTo>
                <a:lnTo>
                  <a:pt x="0" y="0"/>
                </a:lnTo>
                <a:lnTo>
                  <a:pt x="0" y="19322888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27053" y="193707"/>
            <a:ext cx="9917148" cy="9117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000"/>
              </a:lnSpc>
              <a:spcBef>
                <a:spcPct val="0"/>
              </a:spcBef>
            </a:pPr>
            <a:r>
              <a:rPr lang="bg-BG" sz="6000" b="1" i="1" spc="70" dirty="0" smtClean="0">
                <a:latin typeface="Great Vibes"/>
                <a:ea typeface="Great Vibes"/>
                <a:cs typeface="Great Vibes"/>
                <a:sym typeface="Great Vibes"/>
              </a:rPr>
              <a:t>Лична информация: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Име и фамилия: </a:t>
            </a:r>
            <a:r>
              <a:rPr lang="bg-BG" sz="2500" i="1" spc="7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Галина Димова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Настояща работа: </a:t>
            </a:r>
            <a:r>
              <a:rPr lang="ru-RU" sz="2500" i="1" spc="7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ОУ „Св. св. </a:t>
            </a:r>
            <a:r>
              <a:rPr lang="ru-RU" sz="2500" i="1" spc="7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Кирил</a:t>
            </a:r>
            <a:r>
              <a:rPr lang="ru-RU" sz="2500" i="1" spc="7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 </a:t>
            </a:r>
            <a:r>
              <a:rPr lang="ru-RU" sz="2500" i="1" spc="7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и </a:t>
            </a:r>
            <a:r>
              <a:rPr lang="ru-RU" sz="2500" i="1" spc="7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Методий</a:t>
            </a:r>
            <a:r>
              <a:rPr lang="ru-RU" sz="2500" i="1" spc="7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“,</a:t>
            </a:r>
            <a:endParaRPr lang="ru-RU" sz="2500" i="1" spc="7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Great Vibe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ru-RU" sz="2500" i="1" spc="7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с. </a:t>
            </a:r>
            <a:r>
              <a:rPr lang="ru-RU" sz="2500" i="1" spc="7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Калипетрово</a:t>
            </a:r>
            <a:endParaRPr lang="ru-RU" sz="2500" i="1" spc="7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Great Vibes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Адрес: </a:t>
            </a:r>
            <a:r>
              <a:rPr lang="bg-BG" sz="2500" i="1" spc="7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с. Калипетрово, общ. Силистра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Дата </a:t>
            </a:r>
            <a:r>
              <a:rPr lang="bg-BG" sz="2500" b="1" i="1" spc="70" dirty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на раждане: </a:t>
            </a:r>
            <a:r>
              <a:rPr lang="bg-BG" sz="2500" i="1" spc="7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04.05.1987г.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Образование: </a:t>
            </a:r>
            <a:r>
              <a:rPr lang="bg-BG" sz="2500" i="1" spc="7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Висше, степен бакалавър; висше, степен магистър (актуално към 2025г.) 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Заемана длъжност: </a:t>
            </a:r>
            <a:r>
              <a:rPr lang="bg-BG" sz="2500" i="1" spc="7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Ресурсен учител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Педагогически стаж: </a:t>
            </a:r>
            <a:r>
              <a:rPr lang="bg-BG" sz="2500" i="1" spc="7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1 година и 5 месеца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bg-BG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Информация за връзка:</a:t>
            </a:r>
            <a:r>
              <a:rPr lang="en-US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 </a:t>
            </a:r>
            <a:r>
              <a:rPr lang="en-US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  <a:hlinkClick r:id="rId5"/>
              </a:rPr>
              <a:t>galina.r.dimova@abv.bg</a:t>
            </a:r>
            <a:r>
              <a:rPr lang="en-US" sz="2500" b="1" i="1" spc="70" dirty="0" smtClean="0">
                <a:solidFill>
                  <a:schemeClr val="accent2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Great Vibes"/>
              </a:rPr>
              <a:t> </a:t>
            </a:r>
            <a:endParaRPr lang="en-US" sz="2500" i="1" spc="7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Great Vibes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bg-BG" sz="2500" i="1" spc="7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Great Vibes"/>
            </a:endParaRPr>
          </a:p>
          <a:p>
            <a:pPr marL="0" lvl="0" indent="0" algn="l">
              <a:spcBef>
                <a:spcPct val="0"/>
              </a:spcBef>
            </a:pPr>
            <a:endParaRPr lang="bg-BG" sz="2500" i="1" spc="7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Great Vibes"/>
            </a:endParaRPr>
          </a:p>
          <a:p>
            <a:pPr marL="0" lvl="0" indent="0" algn="l">
              <a:spcBef>
                <a:spcPct val="0"/>
              </a:spcBef>
            </a:pPr>
            <a:endParaRPr lang="en-US" sz="3000" i="1" spc="70" dirty="0">
              <a:latin typeface="Great Vibes" panose="020B0604020202020204" charset="0"/>
              <a:ea typeface="Great Vibes"/>
              <a:cs typeface="Great Vibes"/>
              <a:sym typeface="Great Vibes"/>
            </a:endParaRPr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6431">
            <a:off x="10726921" y="1253384"/>
            <a:ext cx="5297844" cy="69985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9307969" y="2055400"/>
            <a:ext cx="12230100" cy="6176200"/>
          </a:xfrm>
          <a:custGeom>
            <a:avLst/>
            <a:gdLst/>
            <a:ahLst/>
            <a:cxnLst/>
            <a:rect l="l" t="t" r="r" b="b"/>
            <a:pathLst>
              <a:path w="12230100" h="6176200">
                <a:moveTo>
                  <a:pt x="0" y="0"/>
                </a:moveTo>
                <a:lnTo>
                  <a:pt x="12230100" y="0"/>
                </a:lnTo>
                <a:lnTo>
                  <a:pt x="12230100" y="6176200"/>
                </a:lnTo>
                <a:lnTo>
                  <a:pt x="0" y="6176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 flipH="1" flipV="1">
            <a:off x="-3250069" y="2055400"/>
            <a:ext cx="12230100" cy="6176200"/>
          </a:xfrm>
          <a:custGeom>
            <a:avLst/>
            <a:gdLst/>
            <a:ahLst/>
            <a:cxnLst/>
            <a:rect l="l" t="t" r="r" b="b"/>
            <a:pathLst>
              <a:path w="12230100" h="6176200">
                <a:moveTo>
                  <a:pt x="12230100" y="6176200"/>
                </a:moveTo>
                <a:lnTo>
                  <a:pt x="0" y="6176200"/>
                </a:lnTo>
                <a:lnTo>
                  <a:pt x="0" y="0"/>
                </a:lnTo>
                <a:lnTo>
                  <a:pt x="12230100" y="0"/>
                </a:lnTo>
                <a:lnTo>
                  <a:pt x="12230100" y="61762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244012" y="2552698"/>
            <a:ext cx="12919787" cy="5775261"/>
            <a:chOff x="0" y="0"/>
            <a:chExt cx="1712362" cy="15210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12362" cy="1521056"/>
            </a:xfrm>
            <a:custGeom>
              <a:avLst/>
              <a:gdLst/>
              <a:ahLst/>
              <a:cxnLst/>
              <a:rect l="l" t="t" r="r" b="b"/>
              <a:pathLst>
                <a:path w="1712362" h="1521056">
                  <a:moveTo>
                    <a:pt x="59538" y="0"/>
                  </a:moveTo>
                  <a:lnTo>
                    <a:pt x="1652824" y="0"/>
                  </a:lnTo>
                  <a:cubicBezTo>
                    <a:pt x="1685706" y="0"/>
                    <a:pt x="1712362" y="26656"/>
                    <a:pt x="1712362" y="59538"/>
                  </a:cubicBezTo>
                  <a:lnTo>
                    <a:pt x="1712362" y="1461518"/>
                  </a:lnTo>
                  <a:cubicBezTo>
                    <a:pt x="1712362" y="1494400"/>
                    <a:pt x="1685706" y="1521056"/>
                    <a:pt x="1652824" y="1521056"/>
                  </a:cubicBezTo>
                  <a:lnTo>
                    <a:pt x="59538" y="1521056"/>
                  </a:lnTo>
                  <a:cubicBezTo>
                    <a:pt x="26656" y="1521056"/>
                    <a:pt x="0" y="1494400"/>
                    <a:pt x="0" y="1461518"/>
                  </a:cubicBezTo>
                  <a:lnTo>
                    <a:pt x="0" y="59538"/>
                  </a:lnTo>
                  <a:cubicBezTo>
                    <a:pt x="0" y="26656"/>
                    <a:pt x="26656" y="0"/>
                    <a:pt x="5953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712362" cy="1549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1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5400000" flipV="1">
            <a:off x="-5819359" y="4008478"/>
            <a:ext cx="12873874" cy="2270044"/>
          </a:xfrm>
          <a:custGeom>
            <a:avLst/>
            <a:gdLst/>
            <a:ahLst/>
            <a:cxnLst/>
            <a:rect l="l" t="t" r="r" b="b"/>
            <a:pathLst>
              <a:path w="12873874" h="19322888">
                <a:moveTo>
                  <a:pt x="0" y="19322888"/>
                </a:moveTo>
                <a:lnTo>
                  <a:pt x="12873874" y="19322888"/>
                </a:lnTo>
                <a:lnTo>
                  <a:pt x="12873874" y="0"/>
                </a:lnTo>
                <a:lnTo>
                  <a:pt x="0" y="0"/>
                </a:lnTo>
                <a:lnTo>
                  <a:pt x="0" y="19322888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185426" y="742950"/>
            <a:ext cx="9917148" cy="1827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000"/>
              </a:lnSpc>
              <a:spcBef>
                <a:spcPct val="0"/>
              </a:spcBef>
            </a:pPr>
            <a:r>
              <a:rPr lang="bg-BG" sz="10000" i="1" spc="70" dirty="0" smtClean="0">
                <a:solidFill>
                  <a:srgbClr val="635C52"/>
                </a:solidFill>
                <a:latin typeface="Great Vibes"/>
                <a:ea typeface="Great Vibes"/>
                <a:cs typeface="Great Vibes"/>
                <a:sym typeface="Great Vibes"/>
              </a:rPr>
              <a:t>Образование:</a:t>
            </a:r>
            <a:endParaRPr lang="en-US" sz="10000" i="1" spc="70" dirty="0">
              <a:solidFill>
                <a:srgbClr val="635C52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438400" y="3122643"/>
            <a:ext cx="1226820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611"/>
              </a:lnSpc>
              <a:buFont typeface="Wingdings" panose="05000000000000000000" pitchFamily="2" charset="2"/>
              <a:buChar char="ü"/>
            </a:pPr>
            <a:r>
              <a:rPr lang="bg-BG" sz="2300" b="1" i="1" dirty="0" smtClean="0">
                <a:latin typeface="Garet"/>
                <a:ea typeface="Garet"/>
                <a:cs typeface="Garet"/>
                <a:sym typeface="Garet"/>
              </a:rPr>
              <a:t>Образование:  Висше</a:t>
            </a:r>
          </a:p>
          <a:p>
            <a:pPr>
              <a:lnSpc>
                <a:spcPts val="3611"/>
              </a:lnSpc>
            </a:pPr>
            <a:r>
              <a:rPr lang="bg-BG" sz="2300" i="1" dirty="0">
                <a:latin typeface="Garet"/>
                <a:ea typeface="Garet"/>
                <a:cs typeface="Garet"/>
                <a:sym typeface="Garet"/>
              </a:rPr>
              <a:t>Б</a:t>
            </a: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акалавър- РУ „Ангел Кънчев“, филиал Силистра</a:t>
            </a:r>
          </a:p>
          <a:p>
            <a:pPr>
              <a:lnSpc>
                <a:spcPts val="3611"/>
              </a:lnSpc>
            </a:pP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Специалност: Педагогика на обучението по български език и английски език</a:t>
            </a:r>
          </a:p>
          <a:p>
            <a:pPr>
              <a:lnSpc>
                <a:spcPts val="3611"/>
              </a:lnSpc>
            </a:pPr>
            <a:endParaRPr lang="bg-BG" sz="2300" i="1" dirty="0">
              <a:latin typeface="Garet"/>
              <a:ea typeface="Garet"/>
              <a:cs typeface="Garet"/>
              <a:sym typeface="Garet"/>
            </a:endParaRPr>
          </a:p>
          <a:p>
            <a:pPr>
              <a:lnSpc>
                <a:spcPts val="3611"/>
              </a:lnSpc>
            </a:pP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Магистър- ВТУ „Св. св. Кирил и Методий“, гр. Велико Търново</a:t>
            </a:r>
          </a:p>
          <a:p>
            <a:pPr>
              <a:lnSpc>
                <a:spcPts val="3611"/>
              </a:lnSpc>
            </a:pP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Специалност: Приобщаващо образование. Специална педагогика</a:t>
            </a:r>
          </a:p>
          <a:p>
            <a:pPr>
              <a:lnSpc>
                <a:spcPts val="3611"/>
              </a:lnSpc>
            </a:pP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Към настоящ момент: актуално</a:t>
            </a:r>
            <a:endParaRPr lang="en-US" sz="2300" i="1" dirty="0"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905000" y="3166378"/>
            <a:ext cx="1440180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11"/>
              </a:lnSpc>
            </a:pPr>
            <a:r>
              <a:rPr lang="bg-BG" sz="2300" b="1" i="1" dirty="0" smtClean="0">
                <a:latin typeface="Garet"/>
                <a:ea typeface="Garet"/>
                <a:cs typeface="Garet"/>
                <a:sym typeface="Garet"/>
              </a:rPr>
              <a:t>Участия в обучения, организирани от РЦПППО, гр. Силистра:</a:t>
            </a:r>
          </a:p>
          <a:p>
            <a:pPr>
              <a:lnSpc>
                <a:spcPts val="3611"/>
              </a:lnSpc>
            </a:pPr>
            <a:endParaRPr lang="bg-BG" sz="2300" b="1" i="1" dirty="0" smtClean="0">
              <a:latin typeface="Garet"/>
              <a:ea typeface="Garet"/>
              <a:cs typeface="Garet"/>
              <a:sym typeface="Garet"/>
            </a:endParaRPr>
          </a:p>
          <a:p>
            <a:pPr marL="342900" indent="-342900">
              <a:lnSpc>
                <a:spcPts val="3611"/>
              </a:lnSpc>
              <a:buFont typeface="Wingdings" panose="05000000000000000000" pitchFamily="2" charset="2"/>
              <a:buChar char="Ø"/>
            </a:pP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Въвеждаща и продължаваща квалификация- 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Обучение на тема функции и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задължения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 на помощник на учителя,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адаптиране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 на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класна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 стая и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помощни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материали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. Философия на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приобщаването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, видове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увреждания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, стратегии и техники за </a:t>
            </a:r>
            <a:r>
              <a:rPr lang="ru-RU" sz="2300" i="1" dirty="0" smtClean="0">
                <a:latin typeface="Garet"/>
                <a:ea typeface="Garet"/>
                <a:cs typeface="Garet"/>
                <a:sym typeface="Garet"/>
              </a:rPr>
              <a:t>работа</a:t>
            </a: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;</a:t>
            </a:r>
          </a:p>
          <a:p>
            <a:pPr>
              <a:lnSpc>
                <a:spcPts val="3611"/>
              </a:lnSpc>
            </a:pPr>
            <a:endParaRPr lang="bg-BG" sz="2300" i="1" dirty="0" smtClean="0">
              <a:latin typeface="Garet"/>
              <a:ea typeface="Garet"/>
              <a:cs typeface="Garet"/>
              <a:sym typeface="Garet"/>
            </a:endParaRPr>
          </a:p>
          <a:p>
            <a:pPr marL="342900" indent="-342900">
              <a:lnSpc>
                <a:spcPts val="3611"/>
              </a:lnSpc>
              <a:buFont typeface="Wingdings" panose="05000000000000000000" pitchFamily="2" charset="2"/>
              <a:buChar char="Ø"/>
            </a:pPr>
            <a:r>
              <a:rPr lang="bg-BG" sz="2300" i="1" dirty="0" smtClean="0">
                <a:latin typeface="Garet"/>
                <a:ea typeface="Garet"/>
                <a:cs typeface="Garet"/>
                <a:sym typeface="Garet"/>
              </a:rPr>
              <a:t>Обучение-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Изготвяне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 на кратка </a:t>
            </a:r>
            <a:r>
              <a:rPr lang="ru-RU" sz="2300" i="1" dirty="0" err="1">
                <a:latin typeface="Garet"/>
                <a:ea typeface="Garet"/>
                <a:cs typeface="Garet"/>
                <a:sym typeface="Garet"/>
              </a:rPr>
              <a:t>функционална</a:t>
            </a:r>
            <a:r>
              <a:rPr lang="ru-RU" sz="2300" i="1" dirty="0">
                <a:latin typeface="Garet"/>
                <a:ea typeface="Garet"/>
                <a:cs typeface="Garet"/>
                <a:sym typeface="Garet"/>
              </a:rPr>
              <a:t> оценка на основа на </a:t>
            </a:r>
            <a:r>
              <a:rPr lang="ru-RU" sz="2300" i="1" dirty="0" smtClean="0">
                <a:latin typeface="Garet"/>
                <a:ea typeface="Garet"/>
                <a:cs typeface="Garet"/>
                <a:sym typeface="Garet"/>
              </a:rPr>
              <a:t>ICF-класификацията, </a:t>
            </a:r>
            <a:r>
              <a:rPr lang="ru-RU" sz="2300" i="1" dirty="0" err="1" smtClean="0">
                <a:latin typeface="Garet"/>
                <a:ea typeface="Garet"/>
                <a:cs typeface="Garet"/>
                <a:sym typeface="Garet"/>
              </a:rPr>
              <a:t>изготвяне</a:t>
            </a:r>
            <a:r>
              <a:rPr lang="ru-RU" sz="2300" i="1" dirty="0" smtClean="0">
                <a:latin typeface="Garet"/>
                <a:ea typeface="Garet"/>
                <a:cs typeface="Garet"/>
                <a:sym typeface="Garet"/>
              </a:rPr>
              <a:t> на план за </a:t>
            </a:r>
            <a:r>
              <a:rPr lang="ru-RU" sz="2300" i="1" dirty="0" err="1" smtClean="0">
                <a:latin typeface="Garet"/>
                <a:ea typeface="Garet"/>
                <a:cs typeface="Garet"/>
                <a:sym typeface="Garet"/>
              </a:rPr>
              <a:t>подкрепа</a:t>
            </a:r>
            <a:endParaRPr lang="bg-BG" sz="2300" i="1" dirty="0" smtClean="0">
              <a:latin typeface="Garet"/>
              <a:ea typeface="Garet"/>
              <a:cs typeface="Garet"/>
              <a:sym typeface="Garet"/>
            </a:endParaRPr>
          </a:p>
          <a:p>
            <a:pPr marL="342900" indent="-342900">
              <a:lnSpc>
                <a:spcPts val="3611"/>
              </a:lnSpc>
              <a:buFont typeface="Wingdings" panose="05000000000000000000" pitchFamily="2" charset="2"/>
              <a:buChar char="Ø"/>
            </a:pPr>
            <a:endParaRPr lang="bg-BG" sz="2300" dirty="0" smtClean="0">
              <a:solidFill>
                <a:srgbClr val="635C52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42900" indent="-342900">
              <a:lnSpc>
                <a:spcPts val="3611"/>
              </a:lnSpc>
              <a:buFont typeface="Wingdings" panose="05000000000000000000" pitchFamily="2" charset="2"/>
              <a:buChar char="Ø"/>
            </a:pPr>
            <a:endParaRPr lang="en-US" sz="2300" dirty="0">
              <a:solidFill>
                <a:srgbClr val="635C52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185426" y="742950"/>
            <a:ext cx="9917148" cy="1827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000"/>
              </a:lnSpc>
              <a:spcBef>
                <a:spcPct val="0"/>
              </a:spcBef>
            </a:pPr>
            <a:r>
              <a:rPr lang="bg-BG" sz="10000" i="1" spc="70" dirty="0" smtClean="0">
                <a:latin typeface="Great Vibes"/>
                <a:ea typeface="Great Vibes"/>
                <a:cs typeface="Great Vibes"/>
                <a:sym typeface="Great Vibes"/>
              </a:rPr>
              <a:t>Квалификации</a:t>
            </a:r>
            <a:endParaRPr lang="en-US" sz="10000" i="1" spc="70" dirty="0"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26" name="Freeform 26"/>
          <p:cNvSpPr/>
          <p:nvPr/>
        </p:nvSpPr>
        <p:spPr>
          <a:xfrm flipV="1">
            <a:off x="13970128" y="21876"/>
            <a:ext cx="4347162" cy="3584792"/>
          </a:xfrm>
          <a:custGeom>
            <a:avLst/>
            <a:gdLst/>
            <a:ahLst/>
            <a:cxnLst/>
            <a:rect l="l" t="t" r="r" b="b"/>
            <a:pathLst>
              <a:path w="7286663" h="5464997">
                <a:moveTo>
                  <a:pt x="0" y="5464997"/>
                </a:moveTo>
                <a:lnTo>
                  <a:pt x="7286663" y="5464997"/>
                </a:lnTo>
                <a:lnTo>
                  <a:pt x="7286663" y="0"/>
                </a:lnTo>
                <a:lnTo>
                  <a:pt x="0" y="0"/>
                </a:lnTo>
                <a:lnTo>
                  <a:pt x="0" y="546499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flipH="1">
            <a:off x="-29290" y="6885282"/>
            <a:ext cx="4206212" cy="3380745"/>
          </a:xfrm>
          <a:custGeom>
            <a:avLst/>
            <a:gdLst/>
            <a:ahLst/>
            <a:cxnLst/>
            <a:rect l="l" t="t" r="r" b="b"/>
            <a:pathLst>
              <a:path w="6823835" h="5117876">
                <a:moveTo>
                  <a:pt x="6823835" y="0"/>
                </a:moveTo>
                <a:lnTo>
                  <a:pt x="0" y="0"/>
                </a:lnTo>
                <a:lnTo>
                  <a:pt x="0" y="5117876"/>
                </a:lnTo>
                <a:lnTo>
                  <a:pt x="6823835" y="5117876"/>
                </a:lnTo>
                <a:lnTo>
                  <a:pt x="682383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H="1">
            <a:off x="13163197" y="-309050"/>
            <a:ext cx="4815753" cy="5433854"/>
          </a:xfrm>
          <a:custGeom>
            <a:avLst/>
            <a:gdLst/>
            <a:ahLst/>
            <a:cxnLst/>
            <a:rect l="l" t="t" r="r" b="b"/>
            <a:pathLst>
              <a:path w="4815753" h="5433854">
                <a:moveTo>
                  <a:pt x="4815753" y="0"/>
                </a:moveTo>
                <a:lnTo>
                  <a:pt x="0" y="0"/>
                </a:lnTo>
                <a:lnTo>
                  <a:pt x="0" y="5433853"/>
                </a:lnTo>
                <a:lnTo>
                  <a:pt x="4815753" y="5433853"/>
                </a:lnTo>
                <a:lnTo>
                  <a:pt x="481575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163197" y="5171118"/>
            <a:ext cx="4815753" cy="5433854"/>
          </a:xfrm>
          <a:custGeom>
            <a:avLst/>
            <a:gdLst/>
            <a:ahLst/>
            <a:cxnLst/>
            <a:rect l="l" t="t" r="r" b="b"/>
            <a:pathLst>
              <a:path w="4815753" h="5433854">
                <a:moveTo>
                  <a:pt x="0" y="0"/>
                </a:moveTo>
                <a:lnTo>
                  <a:pt x="4815753" y="0"/>
                </a:lnTo>
                <a:lnTo>
                  <a:pt x="4815753" y="5433854"/>
                </a:lnTo>
                <a:lnTo>
                  <a:pt x="0" y="54338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 flipH="1" flipV="1">
            <a:off x="309050" y="-309050"/>
            <a:ext cx="4815753" cy="5433854"/>
          </a:xfrm>
          <a:custGeom>
            <a:avLst/>
            <a:gdLst/>
            <a:ahLst/>
            <a:cxnLst/>
            <a:rect l="l" t="t" r="r" b="b"/>
            <a:pathLst>
              <a:path w="4815753" h="5433854">
                <a:moveTo>
                  <a:pt x="4815753" y="5433853"/>
                </a:moveTo>
                <a:lnTo>
                  <a:pt x="0" y="5433853"/>
                </a:lnTo>
                <a:lnTo>
                  <a:pt x="0" y="0"/>
                </a:lnTo>
                <a:lnTo>
                  <a:pt x="4815753" y="0"/>
                </a:lnTo>
                <a:lnTo>
                  <a:pt x="4815753" y="5433853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 flipV="1">
            <a:off x="309050" y="5162197"/>
            <a:ext cx="4815753" cy="5433854"/>
          </a:xfrm>
          <a:custGeom>
            <a:avLst/>
            <a:gdLst/>
            <a:ahLst/>
            <a:cxnLst/>
            <a:rect l="l" t="t" r="r" b="b"/>
            <a:pathLst>
              <a:path w="4815753" h="5433854">
                <a:moveTo>
                  <a:pt x="0" y="5433853"/>
                </a:moveTo>
                <a:lnTo>
                  <a:pt x="4815753" y="5433853"/>
                </a:lnTo>
                <a:lnTo>
                  <a:pt x="4815753" y="0"/>
                </a:lnTo>
                <a:lnTo>
                  <a:pt x="0" y="0"/>
                </a:lnTo>
                <a:lnTo>
                  <a:pt x="0" y="5433853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337228" y="801351"/>
            <a:ext cx="8198172" cy="4062613"/>
            <a:chOff x="0" y="0"/>
            <a:chExt cx="1712362" cy="9343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12362" cy="934386"/>
            </a:xfrm>
            <a:custGeom>
              <a:avLst/>
              <a:gdLst/>
              <a:ahLst/>
              <a:cxnLst/>
              <a:rect l="l" t="t" r="r" b="b"/>
              <a:pathLst>
                <a:path w="1712362" h="934386">
                  <a:moveTo>
                    <a:pt x="59538" y="0"/>
                  </a:moveTo>
                  <a:lnTo>
                    <a:pt x="1652824" y="0"/>
                  </a:lnTo>
                  <a:cubicBezTo>
                    <a:pt x="1685706" y="0"/>
                    <a:pt x="1712362" y="26656"/>
                    <a:pt x="1712362" y="59538"/>
                  </a:cubicBezTo>
                  <a:lnTo>
                    <a:pt x="1712362" y="874848"/>
                  </a:lnTo>
                  <a:cubicBezTo>
                    <a:pt x="1712362" y="907730"/>
                    <a:pt x="1685706" y="934386"/>
                    <a:pt x="1652824" y="934386"/>
                  </a:cubicBezTo>
                  <a:lnTo>
                    <a:pt x="59538" y="934386"/>
                  </a:lnTo>
                  <a:cubicBezTo>
                    <a:pt x="26656" y="934386"/>
                    <a:pt x="0" y="907730"/>
                    <a:pt x="0" y="874848"/>
                  </a:cubicBezTo>
                  <a:lnTo>
                    <a:pt x="0" y="59538"/>
                  </a:lnTo>
                  <a:cubicBezTo>
                    <a:pt x="0" y="26656"/>
                    <a:pt x="26656" y="0"/>
                    <a:pt x="5953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712362" cy="962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1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337228" y="5917003"/>
            <a:ext cx="6501624" cy="3547748"/>
            <a:chOff x="0" y="0"/>
            <a:chExt cx="1712362" cy="9343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12362" cy="934386"/>
            </a:xfrm>
            <a:custGeom>
              <a:avLst/>
              <a:gdLst/>
              <a:ahLst/>
              <a:cxnLst/>
              <a:rect l="l" t="t" r="r" b="b"/>
              <a:pathLst>
                <a:path w="1712362" h="934386">
                  <a:moveTo>
                    <a:pt x="59538" y="0"/>
                  </a:moveTo>
                  <a:lnTo>
                    <a:pt x="1652824" y="0"/>
                  </a:lnTo>
                  <a:cubicBezTo>
                    <a:pt x="1685706" y="0"/>
                    <a:pt x="1712362" y="26656"/>
                    <a:pt x="1712362" y="59538"/>
                  </a:cubicBezTo>
                  <a:lnTo>
                    <a:pt x="1712362" y="874848"/>
                  </a:lnTo>
                  <a:cubicBezTo>
                    <a:pt x="1712362" y="907730"/>
                    <a:pt x="1685706" y="934386"/>
                    <a:pt x="1652824" y="934386"/>
                  </a:cubicBezTo>
                  <a:lnTo>
                    <a:pt x="59538" y="934386"/>
                  </a:lnTo>
                  <a:cubicBezTo>
                    <a:pt x="26656" y="934386"/>
                    <a:pt x="0" y="907730"/>
                    <a:pt x="0" y="874848"/>
                  </a:cubicBezTo>
                  <a:lnTo>
                    <a:pt x="0" y="59538"/>
                  </a:lnTo>
                  <a:cubicBezTo>
                    <a:pt x="0" y="26656"/>
                    <a:pt x="26656" y="0"/>
                    <a:pt x="5953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712362" cy="9629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81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-5400000">
            <a:off x="1864852" y="1747958"/>
            <a:ext cx="5118780" cy="6791084"/>
          </a:xfrm>
          <a:custGeom>
            <a:avLst/>
            <a:gdLst/>
            <a:ahLst/>
            <a:cxnLst/>
            <a:rect l="l" t="t" r="r" b="b"/>
            <a:pathLst>
              <a:path w="5118780" h="6791084">
                <a:moveTo>
                  <a:pt x="0" y="0"/>
                </a:moveTo>
                <a:lnTo>
                  <a:pt x="5118780" y="0"/>
                </a:lnTo>
                <a:lnTo>
                  <a:pt x="5118780" y="6791084"/>
                </a:lnTo>
                <a:lnTo>
                  <a:pt x="0" y="67910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 flipV="1">
            <a:off x="-6695659" y="4884778"/>
            <a:ext cx="12873874" cy="517443"/>
          </a:xfrm>
          <a:custGeom>
            <a:avLst/>
            <a:gdLst/>
            <a:ahLst/>
            <a:cxnLst/>
            <a:rect l="l" t="t" r="r" b="b"/>
            <a:pathLst>
              <a:path w="12873874" h="19322888">
                <a:moveTo>
                  <a:pt x="0" y="19322888"/>
                </a:moveTo>
                <a:lnTo>
                  <a:pt x="12873874" y="19322888"/>
                </a:lnTo>
                <a:lnTo>
                  <a:pt x="12873874" y="0"/>
                </a:lnTo>
                <a:lnTo>
                  <a:pt x="0" y="0"/>
                </a:lnTo>
                <a:lnTo>
                  <a:pt x="0" y="19322888"/>
                </a:lnTo>
                <a:close/>
              </a:path>
            </a:pathLst>
          </a:custGeom>
          <a:blipFill>
            <a:blip r:embed="rId5">
              <a:alphaModFix amt="19999"/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09637" y="4335587"/>
            <a:ext cx="5156481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bg-BG" sz="3500" b="1" i="1" spc="70" dirty="0" smtClean="0">
                <a:latin typeface="Great Vibes"/>
                <a:ea typeface="Great Vibes"/>
                <a:cs typeface="Great Vibes"/>
                <a:sym typeface="Great Vibes"/>
              </a:rPr>
              <a:t>Компетентности и мисия на ресурсния учител</a:t>
            </a:r>
            <a:endParaRPr lang="en-US" sz="3500" b="1" i="1" spc="70" dirty="0"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492603" y="1477605"/>
            <a:ext cx="8042797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140"/>
              </a:lnSpc>
              <a:buFont typeface="Wingdings" panose="05000000000000000000" pitchFamily="2" charset="2"/>
              <a:buChar char="ü"/>
            </a:pP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Разработване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и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прилагане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на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индивидуални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образователни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програми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(ИОП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);</a:t>
            </a:r>
          </a:p>
          <a:p>
            <a:pPr marL="342900" indent="-342900">
              <a:lnSpc>
                <a:spcPts val="3140"/>
              </a:lnSpc>
              <a:buFont typeface="Wingdings" panose="05000000000000000000" pitchFamily="2" charset="2"/>
              <a:buChar char="ü"/>
            </a:pPr>
            <a:r>
              <a:rPr lang="ru-RU" sz="2000" i="1" dirty="0" err="1" smtClean="0">
                <a:latin typeface="Garet"/>
                <a:ea typeface="Garet"/>
                <a:cs typeface="Garet"/>
                <a:sym typeface="Garet"/>
              </a:rPr>
              <a:t>Провеждане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на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корекционно-развиващи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занимания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;</a:t>
            </a:r>
          </a:p>
          <a:p>
            <a:pPr marL="342900" indent="-342900">
              <a:lnSpc>
                <a:spcPts val="3140"/>
              </a:lnSpc>
              <a:buFont typeface="Wingdings" panose="05000000000000000000" pitchFamily="2" charset="2"/>
              <a:buChar char="ü"/>
            </a:pP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Работа 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в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мултидисциплинарен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екип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с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логопеди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,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психолози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и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класни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ръководители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;</a:t>
            </a:r>
          </a:p>
          <a:p>
            <a:pPr marL="342900" indent="-342900">
              <a:lnSpc>
                <a:spcPts val="3140"/>
              </a:lnSpc>
              <a:buFont typeface="Wingdings" panose="05000000000000000000" pitchFamily="2" charset="2"/>
              <a:buChar char="ü"/>
            </a:pPr>
            <a:r>
              <a:rPr lang="ru-RU" sz="2000" i="1" dirty="0" err="1" smtClean="0">
                <a:latin typeface="Garet"/>
                <a:ea typeface="Garet"/>
                <a:cs typeface="Garet"/>
                <a:sym typeface="Garet"/>
              </a:rPr>
              <a:t>Използване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на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интерактивни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методи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и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игрови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подходи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;</a:t>
            </a:r>
          </a:p>
          <a:p>
            <a:pPr marL="342900" indent="-342900">
              <a:lnSpc>
                <a:spcPts val="3140"/>
              </a:lnSpc>
              <a:buFont typeface="Wingdings" panose="05000000000000000000" pitchFamily="2" charset="2"/>
              <a:buChar char="ü"/>
            </a:pPr>
            <a:r>
              <a:rPr lang="ru-RU" sz="2000" i="1" dirty="0" err="1" smtClean="0">
                <a:latin typeface="Garet"/>
                <a:ea typeface="Garet"/>
                <a:cs typeface="Garet"/>
                <a:sym typeface="Garet"/>
              </a:rPr>
              <a:t>Въвеждане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на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арттерапевтични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и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музикотерапевтични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техники в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обучението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.</a:t>
            </a:r>
            <a:endParaRPr lang="en-US" sz="2000" i="1" dirty="0"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875756" y="984705"/>
            <a:ext cx="548229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5"/>
              </a:lnSpc>
            </a:pPr>
            <a:r>
              <a:rPr lang="bg-BG" sz="2500" b="1" i="1" dirty="0" smtClean="0">
                <a:latin typeface="Garet Bold"/>
                <a:ea typeface="Garet Bold"/>
                <a:cs typeface="Garet Bold"/>
                <a:sym typeface="Garet Bold"/>
              </a:rPr>
              <a:t>Компетентности:</a:t>
            </a:r>
            <a:endParaRPr lang="en-US" sz="2500" b="1" i="1" dirty="0"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861307" y="6860823"/>
            <a:ext cx="5453466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0"/>
              </a:lnSpc>
            </a:pP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Да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осигурява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пълноценно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участие на всяко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дете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в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образователния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процес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чрез индивидуален подход, </a:t>
            </a:r>
            <a:r>
              <a:rPr lang="ru-RU" sz="2000" i="1" dirty="0" err="1">
                <a:latin typeface="Garet"/>
                <a:ea typeface="Garet"/>
                <a:cs typeface="Garet"/>
                <a:sym typeface="Garet"/>
              </a:rPr>
              <a:t>сътрудничество</a:t>
            </a:r>
            <a:r>
              <a:rPr lang="ru-RU" sz="2000" i="1" dirty="0">
                <a:latin typeface="Garet"/>
                <a:ea typeface="Garet"/>
                <a:cs typeface="Garet"/>
                <a:sym typeface="Garet"/>
              </a:rPr>
              <a:t> и позитивна среда за </a:t>
            </a:r>
            <a:r>
              <a:rPr lang="ru-RU" sz="2000" i="1" dirty="0" smtClean="0">
                <a:latin typeface="Garet"/>
                <a:ea typeface="Garet"/>
                <a:cs typeface="Garet"/>
                <a:sym typeface="Garet"/>
              </a:rPr>
              <a:t>развитие</a:t>
            </a:r>
            <a:r>
              <a:rPr lang="en-US" sz="2000" i="1" dirty="0" smtClean="0">
                <a:latin typeface="Garet"/>
                <a:ea typeface="Garet"/>
                <a:cs typeface="Garet"/>
                <a:sym typeface="Garet"/>
              </a:rPr>
              <a:t>. </a:t>
            </a:r>
            <a:endParaRPr lang="en-US" sz="2000" i="1" dirty="0"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875757" y="6123506"/>
            <a:ext cx="548229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5"/>
              </a:lnSpc>
            </a:pPr>
            <a:r>
              <a:rPr lang="bg-BG" sz="2500" b="1" i="1" dirty="0" smtClean="0">
                <a:latin typeface="Garet Bold"/>
                <a:ea typeface="Garet Bold"/>
                <a:cs typeface="Garet Bold"/>
                <a:sym typeface="Garet Bold"/>
              </a:rPr>
              <a:t>Мисия:</a:t>
            </a:r>
            <a:endParaRPr lang="en-US" sz="2500" b="1" i="1" dirty="0">
              <a:latin typeface="Garet Bold"/>
              <a:ea typeface="Garet Bold"/>
              <a:cs typeface="Garet Bold"/>
              <a:sym typeface="Gare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8967" y="-4278603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8" name="TextBox 8"/>
          <p:cNvSpPr txBox="1"/>
          <p:nvPr/>
        </p:nvSpPr>
        <p:spPr>
          <a:xfrm>
            <a:off x="4193893" y="64125"/>
            <a:ext cx="9917148" cy="163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000"/>
              </a:lnSpc>
              <a:spcBef>
                <a:spcPct val="0"/>
              </a:spcBef>
            </a:pPr>
            <a:r>
              <a:rPr lang="bg-BG" sz="5000" i="1" spc="70" dirty="0" smtClean="0">
                <a:latin typeface="Great Vibes"/>
                <a:ea typeface="Great Vibes"/>
                <a:cs typeface="Great Vibes"/>
                <a:sym typeface="Great Vibes"/>
              </a:rPr>
              <a:t>Класни и извънкласни дейности</a:t>
            </a:r>
            <a:endParaRPr lang="en-US" sz="5000" i="1" spc="70" dirty="0"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9" name="Freeform 9"/>
          <p:cNvSpPr/>
          <p:nvPr/>
        </p:nvSpPr>
        <p:spPr>
          <a:xfrm flipH="1" flipV="1">
            <a:off x="8467" y="13922"/>
            <a:ext cx="2960346" cy="3009591"/>
          </a:xfrm>
          <a:custGeom>
            <a:avLst/>
            <a:gdLst/>
            <a:ahLst/>
            <a:cxnLst/>
            <a:rect l="l" t="t" r="r" b="b"/>
            <a:pathLst>
              <a:path w="7283196" h="8229600">
                <a:moveTo>
                  <a:pt x="7283196" y="8229600"/>
                </a:moveTo>
                <a:lnTo>
                  <a:pt x="0" y="8229600"/>
                </a:lnTo>
                <a:lnTo>
                  <a:pt x="0" y="0"/>
                </a:lnTo>
                <a:lnTo>
                  <a:pt x="7283196" y="0"/>
                </a:lnTo>
                <a:lnTo>
                  <a:pt x="7283196" y="82296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052" y="3823380"/>
            <a:ext cx="2165691" cy="4805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43" y="3314699"/>
            <a:ext cx="3725333" cy="2282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Картина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r="26515"/>
          <a:stretch/>
        </p:blipFill>
        <p:spPr>
          <a:xfrm>
            <a:off x="2172459" y="6336890"/>
            <a:ext cx="3271400" cy="3672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251" y="7335646"/>
            <a:ext cx="5931547" cy="2673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Картина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0" r="4085"/>
          <a:stretch/>
        </p:blipFill>
        <p:spPr>
          <a:xfrm>
            <a:off x="8937095" y="4686300"/>
            <a:ext cx="3884311" cy="2282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авоъгълник 2"/>
          <p:cNvSpPr/>
          <p:nvPr/>
        </p:nvSpPr>
        <p:spPr>
          <a:xfrm>
            <a:off x="9296400" y="2502414"/>
            <a:ext cx="7834324" cy="92333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Индивидуални дейности</a:t>
            </a:r>
            <a:endParaRPr lang="bg-BG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V="1">
            <a:off x="330370" y="48086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0" y="5808700"/>
                </a:moveTo>
                <a:lnTo>
                  <a:pt x="5147960" y="5808700"/>
                </a:lnTo>
                <a:lnTo>
                  <a:pt x="5147960" y="0"/>
                </a:lnTo>
                <a:lnTo>
                  <a:pt x="0" y="0"/>
                </a:lnTo>
                <a:lnTo>
                  <a:pt x="0" y="58087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 flipH="1">
            <a:off x="12809670" y="-3303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5147960" y="0"/>
                </a:moveTo>
                <a:lnTo>
                  <a:pt x="0" y="0"/>
                </a:lnTo>
                <a:lnTo>
                  <a:pt x="0" y="5808700"/>
                </a:lnTo>
                <a:lnTo>
                  <a:pt x="5147960" y="5808700"/>
                </a:lnTo>
                <a:lnTo>
                  <a:pt x="514796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97" y="3722053"/>
            <a:ext cx="3802416" cy="2851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авоъгълник 9"/>
          <p:cNvSpPr/>
          <p:nvPr/>
        </p:nvSpPr>
        <p:spPr>
          <a:xfrm>
            <a:off x="1219200" y="2336233"/>
            <a:ext cx="5590891" cy="92333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Групови дейности</a:t>
            </a:r>
            <a:endParaRPr lang="bg-BG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604" y="5368141"/>
            <a:ext cx="2971800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8"/>
          <p:cNvSpPr txBox="1"/>
          <p:nvPr/>
        </p:nvSpPr>
        <p:spPr>
          <a:xfrm>
            <a:off x="4193893" y="64125"/>
            <a:ext cx="9917148" cy="163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000"/>
              </a:lnSpc>
              <a:spcBef>
                <a:spcPct val="0"/>
              </a:spcBef>
            </a:pPr>
            <a:r>
              <a:rPr lang="bg-BG" sz="5000" i="1" spc="70" dirty="0" smtClean="0">
                <a:latin typeface="Great Vibes"/>
                <a:ea typeface="Great Vibes"/>
                <a:cs typeface="Great Vibes"/>
                <a:sym typeface="Great Vibes"/>
              </a:rPr>
              <a:t>Класни и извънкласни дейности</a:t>
            </a:r>
            <a:endParaRPr lang="en-US" sz="5000" i="1" spc="70" dirty="0">
              <a:latin typeface="Great Vibes"/>
              <a:ea typeface="Great Vibes"/>
              <a:cs typeface="Great Vibes"/>
              <a:sym typeface="Great Vibes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680" y="2756674"/>
            <a:ext cx="2958240" cy="6573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764" y="5786360"/>
            <a:ext cx="2658136" cy="3544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056" y="6780577"/>
            <a:ext cx="5666587" cy="2549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424" y="1862479"/>
            <a:ext cx="4346084" cy="3259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59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V="1">
            <a:off x="330370" y="48086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0" y="5808700"/>
                </a:moveTo>
                <a:lnTo>
                  <a:pt x="5147960" y="5808700"/>
                </a:lnTo>
                <a:lnTo>
                  <a:pt x="5147960" y="0"/>
                </a:lnTo>
                <a:lnTo>
                  <a:pt x="0" y="0"/>
                </a:lnTo>
                <a:lnTo>
                  <a:pt x="0" y="58087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 flipH="1">
            <a:off x="12809670" y="-3303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5147960" y="0"/>
                </a:moveTo>
                <a:lnTo>
                  <a:pt x="0" y="0"/>
                </a:lnTo>
                <a:lnTo>
                  <a:pt x="0" y="5808700"/>
                </a:lnTo>
                <a:lnTo>
                  <a:pt x="5147960" y="5808700"/>
                </a:lnTo>
                <a:lnTo>
                  <a:pt x="514796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3" r="16180"/>
          <a:stretch/>
        </p:blipFill>
        <p:spPr>
          <a:xfrm>
            <a:off x="1471855" y="2876515"/>
            <a:ext cx="5997284" cy="3562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4964585"/>
            <a:ext cx="5512560" cy="2480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8"/>
          <p:cNvSpPr txBox="1"/>
          <p:nvPr/>
        </p:nvSpPr>
        <p:spPr>
          <a:xfrm>
            <a:off x="4193893" y="64125"/>
            <a:ext cx="9917148" cy="163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000"/>
              </a:lnSpc>
              <a:spcBef>
                <a:spcPct val="0"/>
              </a:spcBef>
            </a:pPr>
            <a:r>
              <a:rPr lang="bg-BG" sz="5000" i="1" spc="70" dirty="0" smtClean="0">
                <a:latin typeface="Great Vibes"/>
                <a:ea typeface="Great Vibes"/>
                <a:cs typeface="Great Vibes"/>
                <a:sym typeface="Great Vibes"/>
              </a:rPr>
              <a:t>Класни и извънкласни дейности</a:t>
            </a:r>
            <a:endParaRPr lang="en-US" sz="5000" i="1" spc="70" dirty="0"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11" name="Правоъгълник 10"/>
          <p:cNvSpPr/>
          <p:nvPr/>
        </p:nvSpPr>
        <p:spPr>
          <a:xfrm>
            <a:off x="9337916" y="3265396"/>
            <a:ext cx="7690760" cy="92333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Организирани осещения</a:t>
            </a:r>
            <a:endParaRPr lang="bg-BG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24" b="28788"/>
          <a:stretch/>
        </p:blipFill>
        <p:spPr>
          <a:xfrm>
            <a:off x="5841358" y="6629400"/>
            <a:ext cx="5360481" cy="346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7316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1327" r="-11327"/>
            </a:stretch>
          </a:blipFill>
        </p:spPr>
      </p:sp>
      <p:sp>
        <p:nvSpPr>
          <p:cNvPr id="3" name="Freeform 3"/>
          <p:cNvSpPr/>
          <p:nvPr/>
        </p:nvSpPr>
        <p:spPr>
          <a:xfrm rot="-5400000" flipV="1">
            <a:off x="330370" y="48086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0" y="5808700"/>
                </a:moveTo>
                <a:lnTo>
                  <a:pt x="5147960" y="5808700"/>
                </a:lnTo>
                <a:lnTo>
                  <a:pt x="5147960" y="0"/>
                </a:lnTo>
                <a:lnTo>
                  <a:pt x="0" y="0"/>
                </a:lnTo>
                <a:lnTo>
                  <a:pt x="0" y="58087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 flipH="1">
            <a:off x="12809670" y="-330370"/>
            <a:ext cx="5147961" cy="5808700"/>
          </a:xfrm>
          <a:custGeom>
            <a:avLst/>
            <a:gdLst/>
            <a:ahLst/>
            <a:cxnLst/>
            <a:rect l="l" t="t" r="r" b="b"/>
            <a:pathLst>
              <a:path w="5147961" h="5808700">
                <a:moveTo>
                  <a:pt x="5147960" y="0"/>
                </a:moveTo>
                <a:lnTo>
                  <a:pt x="0" y="0"/>
                </a:lnTo>
                <a:lnTo>
                  <a:pt x="0" y="5808700"/>
                </a:lnTo>
                <a:lnTo>
                  <a:pt x="5147960" y="5808700"/>
                </a:lnTo>
                <a:lnTo>
                  <a:pt x="514796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8"/>
          <p:cNvSpPr txBox="1"/>
          <p:nvPr/>
        </p:nvSpPr>
        <p:spPr>
          <a:xfrm>
            <a:off x="4193893" y="64125"/>
            <a:ext cx="9917148" cy="163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000"/>
              </a:lnSpc>
              <a:spcBef>
                <a:spcPct val="0"/>
              </a:spcBef>
            </a:pPr>
            <a:r>
              <a:rPr lang="bg-BG" sz="5000" i="1" spc="70" dirty="0" smtClean="0">
                <a:latin typeface="Great Vibes"/>
                <a:ea typeface="Great Vibes"/>
                <a:cs typeface="Great Vibes"/>
                <a:sym typeface="Great Vibes"/>
              </a:rPr>
              <a:t>Класни и извънкласни дейности</a:t>
            </a:r>
            <a:endParaRPr lang="en-US" sz="5000" i="1" spc="70" dirty="0"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11" name="Правоъгълник 10"/>
          <p:cNvSpPr/>
          <p:nvPr/>
        </p:nvSpPr>
        <p:spPr>
          <a:xfrm>
            <a:off x="10131925" y="3662490"/>
            <a:ext cx="7545720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Училищни мероприятия</a:t>
            </a:r>
            <a:endParaRPr lang="bg-BG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744" y="7106079"/>
            <a:ext cx="3816512" cy="2862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012" y="5222972"/>
            <a:ext cx="2664619" cy="473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36474"/>
            <a:ext cx="4191000" cy="2628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744" y="3662490"/>
            <a:ext cx="3832426" cy="2874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36" y="4889929"/>
            <a:ext cx="3324225" cy="4432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6387" y="6139413"/>
            <a:ext cx="5105400" cy="3829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2220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4284</TotalTime>
  <Words>328</Words>
  <Application>Microsoft Office PowerPoint</Application>
  <PresentationFormat>По избор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8" baseType="lpstr">
      <vt:lpstr>Garet</vt:lpstr>
      <vt:lpstr>Arial Unicode MS</vt:lpstr>
      <vt:lpstr>Calibri</vt:lpstr>
      <vt:lpstr>Wingdings</vt:lpstr>
      <vt:lpstr>Great Vibes</vt:lpstr>
      <vt:lpstr>Arial</vt:lpstr>
      <vt:lpstr>Garet Bold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1</dc:creator>
  <cp:lastModifiedBy>1</cp:lastModifiedBy>
  <cp:revision>25</cp:revision>
  <dcterms:created xsi:type="dcterms:W3CDTF">2006-08-16T00:00:00Z</dcterms:created>
  <dcterms:modified xsi:type="dcterms:W3CDTF">2025-10-11T15:22:24Z</dcterms:modified>
  <dc:identifier>DAG1N-HOnuw</dc:identifier>
</cp:coreProperties>
</file>