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64" r:id="rId6"/>
    <p:sldId id="259" r:id="rId7"/>
    <p:sldId id="260" r:id="rId8"/>
    <p:sldId id="265" r:id="rId9"/>
    <p:sldId id="262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1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ПОРТФОЛИО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 marL="0" indent="0" algn="ctr">
              <a:buNone/>
            </a:pPr>
            <a:r>
              <a:rPr lang="bg-BG" dirty="0" smtClean="0"/>
              <a:t>на</a:t>
            </a:r>
          </a:p>
          <a:p>
            <a:pPr marL="0" indent="0" algn="ctr">
              <a:buNone/>
            </a:pPr>
            <a:r>
              <a:rPr lang="bg-BG" dirty="0" smtClean="0"/>
              <a:t>Владимир Ангелов Йорданов </a:t>
            </a:r>
          </a:p>
          <a:p>
            <a:pPr algn="ctr"/>
            <a:endParaRPr lang="bg-BG" dirty="0"/>
          </a:p>
        </p:txBody>
      </p:sp>
      <p:pic>
        <p:nvPicPr>
          <p:cNvPr id="1026" name="Picture 2" descr="C:\Users\Director\Desktop\P101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1" y="2286000"/>
            <a:ext cx="62484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296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5791199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2400" b="1" i="1" dirty="0"/>
              <a:t>Училището </a:t>
            </a:r>
            <a:r>
              <a:rPr lang="ru-RU" sz="2400" b="1" i="1" dirty="0" smtClean="0"/>
              <a:t>е мястото </a:t>
            </a:r>
            <a:r>
              <a:rPr lang="ru-RU" sz="2400" b="1" i="1" dirty="0"/>
              <a:t>в което хората са заедно, споделят предизвикателства, насърчават се в трудни моменти, но най-вече се учат един от друг.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i="1" dirty="0" smtClean="0"/>
              <a:t>Тук </a:t>
            </a:r>
            <a:r>
              <a:rPr lang="ru-RU" sz="2400" b="1" i="1" dirty="0"/>
              <a:t>всички се чувстват значими, </a:t>
            </a:r>
            <a:r>
              <a:rPr lang="ru-RU" sz="2400" b="1" i="1" dirty="0" smtClean="0"/>
              <a:t>  </a:t>
            </a:r>
            <a:r>
              <a:rPr lang="ru-RU" sz="2400" b="1" i="1" dirty="0"/>
              <a:t>а</a:t>
            </a:r>
            <a:r>
              <a:rPr lang="ru-RU" sz="2400" b="1" i="1" dirty="0" smtClean="0"/>
              <a:t> </a:t>
            </a:r>
            <a:r>
              <a:rPr lang="ru-RU" sz="2400" b="1" i="1" dirty="0"/>
              <a:t>грижата за другия е част от любовта към себе си, където децата се учат от възрастните, но и възрастните се учат от децата.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2400" b="1" i="1" dirty="0"/>
              <a:t>Това е </a:t>
            </a:r>
            <a:r>
              <a:rPr lang="ru-RU" sz="2400" b="1" i="1" dirty="0" smtClean="0"/>
              <a:t> училището, </a:t>
            </a:r>
            <a:r>
              <a:rPr lang="ru-RU" sz="2400" b="1" i="1" dirty="0"/>
              <a:t>в което имаме нужда да </a:t>
            </a:r>
            <a:r>
              <a:rPr lang="ru-RU" sz="2400" b="1" i="1" dirty="0" smtClean="0"/>
              <a:t>откриваме </a:t>
            </a:r>
            <a:r>
              <a:rPr lang="ru-RU" sz="2400" b="1" i="1" dirty="0"/>
              <a:t>отговори на простите и едновременно най-смислени въпроси : Кой съм аз? Откъде идвам и накъде съм се запътил? Какъв е светът, в който живея? Какво аз мога да променя?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bg-BG" sz="2400" b="1" i="1" dirty="0"/>
              <a:t>Това е </a:t>
            </a:r>
            <a:r>
              <a:rPr lang="bg-BG" sz="2400" b="1" i="1" dirty="0" smtClean="0"/>
              <a:t>нашето училище! </a:t>
            </a:r>
            <a:r>
              <a:rPr lang="bg-BG" sz="2400" dirty="0"/>
              <a:t/>
            </a:r>
            <a:br>
              <a:rPr lang="bg-BG" sz="2400" dirty="0"/>
            </a:br>
            <a:endParaRPr lang="bg-BG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943600"/>
            <a:ext cx="6400800" cy="304800"/>
          </a:xfrm>
        </p:spPr>
        <p:txBody>
          <a:bodyPr>
            <a:normAutofit fontScale="47500" lnSpcReduction="20000"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52729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bg-BG" dirty="0" smtClean="0"/>
              <a:t>съдържание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3657600" lvl="8" indent="0">
              <a:buNone/>
            </a:pPr>
            <a:endParaRPr lang="bg-BG" dirty="0"/>
          </a:p>
          <a:p>
            <a:r>
              <a:rPr lang="bg-BG" dirty="0"/>
              <a:t>1. Резюме</a:t>
            </a:r>
            <a:r>
              <a:rPr lang="bg-BG" dirty="0" smtClean="0"/>
              <a:t>.</a:t>
            </a:r>
            <a:endParaRPr lang="bg-BG" dirty="0"/>
          </a:p>
          <a:p>
            <a:endParaRPr lang="bg-BG" dirty="0"/>
          </a:p>
          <a:p>
            <a:r>
              <a:rPr lang="bg-BG" dirty="0"/>
              <a:t>2. Философия</a:t>
            </a:r>
            <a:r>
              <a:rPr lang="bg-BG" dirty="0" smtClean="0"/>
              <a:t>..</a:t>
            </a:r>
            <a:endParaRPr lang="bg-BG" dirty="0"/>
          </a:p>
          <a:p>
            <a:endParaRPr lang="bg-BG" dirty="0"/>
          </a:p>
          <a:p>
            <a:r>
              <a:rPr lang="ru-RU" dirty="0"/>
              <a:t>3. Образование и квалификация</a:t>
            </a:r>
            <a:r>
              <a:rPr lang="ru-RU" dirty="0" smtClean="0"/>
              <a:t>. </a:t>
            </a:r>
            <a:endParaRPr lang="ru-RU" dirty="0"/>
          </a:p>
          <a:p>
            <a:endParaRPr lang="bg-BG" dirty="0"/>
          </a:p>
          <a:p>
            <a:r>
              <a:rPr lang="ru-RU" dirty="0"/>
              <a:t>4. Области на професионално </a:t>
            </a:r>
            <a:r>
              <a:rPr lang="ru-RU" dirty="0" smtClean="0"/>
              <a:t>развитие. </a:t>
            </a:r>
            <a:endParaRPr lang="ru-RU" dirty="0"/>
          </a:p>
          <a:p>
            <a:endParaRPr lang="bg-BG" dirty="0"/>
          </a:p>
          <a:p>
            <a:r>
              <a:rPr lang="bg-BG" dirty="0"/>
              <a:t>4.1. Училищна политика </a:t>
            </a:r>
          </a:p>
          <a:p>
            <a:r>
              <a:rPr lang="bg-BG" dirty="0"/>
              <a:t>4.2. Стратегия на училището </a:t>
            </a:r>
          </a:p>
          <a:p>
            <a:r>
              <a:rPr lang="bg-BG" dirty="0"/>
              <a:t>4.3. Постигане на ефективност </a:t>
            </a:r>
          </a:p>
          <a:p>
            <a:r>
              <a:rPr lang="ru-RU" dirty="0"/>
              <a:t>4.4. Успешно реализирани значими проекти </a:t>
            </a:r>
          </a:p>
          <a:p>
            <a:r>
              <a:rPr lang="ru-RU" dirty="0"/>
              <a:t>4.5. Участия в национални конференции </a:t>
            </a:r>
          </a:p>
          <a:p>
            <a:endParaRPr lang="ru-RU" dirty="0"/>
          </a:p>
          <a:p>
            <a:endParaRPr lang="bg-BG" dirty="0"/>
          </a:p>
          <a:p>
            <a:r>
              <a:rPr lang="bg-BG" dirty="0"/>
              <a:t>5. Публикации</a:t>
            </a:r>
            <a:r>
              <a:rPr lang="bg-BG" dirty="0" smtClean="0"/>
              <a:t>.</a:t>
            </a:r>
            <a:endParaRPr lang="bg-BG" dirty="0"/>
          </a:p>
          <a:p>
            <a:endParaRPr lang="bg-BG" dirty="0"/>
          </a:p>
          <a:p>
            <a:r>
              <a:rPr lang="bg-BG" dirty="0"/>
              <a:t>6. </a:t>
            </a:r>
            <a:r>
              <a:rPr lang="bg-BG" dirty="0" smtClean="0"/>
              <a:t>Отличия</a:t>
            </a:r>
            <a:r>
              <a:rPr lang="bg-BG" dirty="0"/>
              <a:t> </a:t>
            </a:r>
            <a:r>
              <a:rPr lang="bg-BG" dirty="0" smtClean="0"/>
              <a:t> 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92358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bg-BG" dirty="0" smtClean="0"/>
              <a:t>РЕЗЮМЕ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25000" lnSpcReduction="20000"/>
          </a:bodyPr>
          <a:lstStyle/>
          <a:p>
            <a:r>
              <a:rPr lang="bg-BG" b="1" dirty="0" smtClean="0"/>
              <a:t> </a:t>
            </a:r>
            <a:endParaRPr lang="bg-BG" dirty="0"/>
          </a:p>
          <a:p>
            <a:r>
              <a:rPr lang="ru-RU" sz="11200" dirty="0"/>
              <a:t>1. Име, презиме, фамилия: </a:t>
            </a:r>
            <a:r>
              <a:rPr lang="bg-BG" sz="11200" b="1" dirty="0" smtClean="0"/>
              <a:t>Владимир Ангелов Йорданов</a:t>
            </a:r>
            <a:endParaRPr lang="ru-RU" sz="11200" dirty="0"/>
          </a:p>
          <a:p>
            <a:endParaRPr lang="bg-BG" sz="11200" dirty="0"/>
          </a:p>
          <a:p>
            <a:r>
              <a:rPr lang="ru-RU" sz="11200" dirty="0"/>
              <a:t>2. Дата на раждане: </a:t>
            </a:r>
            <a:r>
              <a:rPr lang="ru-RU" sz="11200" b="1" dirty="0" smtClean="0"/>
              <a:t>18.02.1965 </a:t>
            </a:r>
            <a:r>
              <a:rPr lang="ru-RU" sz="11200" b="1" dirty="0"/>
              <a:t>г. </a:t>
            </a:r>
            <a:endParaRPr lang="ru-RU" sz="11200" dirty="0"/>
          </a:p>
          <a:p>
            <a:endParaRPr lang="bg-BG" sz="11200" dirty="0"/>
          </a:p>
          <a:p>
            <a:r>
              <a:rPr lang="bg-BG" sz="11200" dirty="0"/>
              <a:t>3. Гражданство: </a:t>
            </a:r>
            <a:r>
              <a:rPr lang="bg-BG" sz="11200" b="1" dirty="0"/>
              <a:t>РЕПУБЛИКА БЪЛГАРИЯ </a:t>
            </a:r>
            <a:endParaRPr lang="bg-BG" sz="11200" dirty="0"/>
          </a:p>
          <a:p>
            <a:endParaRPr lang="bg-BG" sz="11200" dirty="0"/>
          </a:p>
          <a:p>
            <a:r>
              <a:rPr lang="ru-RU" sz="11200" dirty="0"/>
              <a:t>4. Месторабота: </a:t>
            </a:r>
            <a:r>
              <a:rPr lang="ru-RU" sz="11200" b="1" dirty="0" smtClean="0"/>
              <a:t>Основно </a:t>
            </a:r>
            <a:r>
              <a:rPr lang="ru-RU" sz="11200" b="1" dirty="0"/>
              <a:t>училище </a:t>
            </a:r>
            <a:r>
              <a:rPr lang="ru-RU" sz="11200" b="1" dirty="0" smtClean="0"/>
              <a:t>„Св.Св.Кирил и Методий”, с. Калипетрово,  общ. Силистра </a:t>
            </a:r>
            <a:endParaRPr lang="ru-RU" sz="11200" dirty="0"/>
          </a:p>
          <a:p>
            <a:endParaRPr lang="bg-BG" sz="11200" dirty="0"/>
          </a:p>
          <a:p>
            <a:r>
              <a:rPr lang="bg-BG" sz="11200" dirty="0"/>
              <a:t>5. Длъжност: </a:t>
            </a:r>
            <a:r>
              <a:rPr lang="bg-BG" sz="11200" b="1" dirty="0"/>
              <a:t>директор </a:t>
            </a:r>
            <a:endParaRPr lang="bg-BG" sz="11200" dirty="0"/>
          </a:p>
          <a:p>
            <a:endParaRPr lang="bg-BG" sz="11200" dirty="0"/>
          </a:p>
          <a:p>
            <a:r>
              <a:rPr lang="bg-BG" sz="11200" dirty="0"/>
              <a:t>6. Образование: </a:t>
            </a:r>
            <a:r>
              <a:rPr lang="bg-BG" sz="11200" b="1" dirty="0"/>
              <a:t>висше </a:t>
            </a:r>
            <a:endParaRPr lang="bg-BG" sz="11200" dirty="0"/>
          </a:p>
          <a:p>
            <a:endParaRPr lang="bg-BG" sz="9600" dirty="0"/>
          </a:p>
        </p:txBody>
      </p:sp>
    </p:spTree>
    <p:extLst>
      <p:ext uri="{BB962C8B-B14F-4D97-AF65-F5344CB8AC3E}">
        <p14:creationId xmlns:p14="http://schemas.microsoft.com/office/powerpoint/2010/main" val="1954447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45719"/>
          </a:xfrm>
        </p:spPr>
        <p:txBody>
          <a:bodyPr>
            <a:normAutofit fontScale="90000"/>
          </a:bodyPr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55000" lnSpcReduction="20000"/>
          </a:bodyPr>
          <a:lstStyle/>
          <a:p>
            <a:r>
              <a:rPr lang="ru-RU" sz="4000" dirty="0"/>
              <a:t>7. Ниво по национална класификация: </a:t>
            </a:r>
            <a:r>
              <a:rPr lang="ru-RU" sz="4000" b="1" dirty="0"/>
              <a:t>магистър  </a:t>
            </a:r>
            <a:r>
              <a:rPr lang="ru-RU" sz="4000" b="1" dirty="0" smtClean="0"/>
              <a:t>/ управлание на образованието/</a:t>
            </a:r>
            <a:endParaRPr lang="ru-RU" sz="4000" dirty="0"/>
          </a:p>
          <a:p>
            <a:endParaRPr lang="bg-BG" sz="4000" dirty="0"/>
          </a:p>
          <a:p>
            <a:r>
              <a:rPr lang="ru-RU" sz="4000" dirty="0"/>
              <a:t>8. Специалност: </a:t>
            </a:r>
            <a:r>
              <a:rPr lang="ru-RU" sz="4000" b="1" dirty="0" smtClean="0"/>
              <a:t>Математика и физика </a:t>
            </a:r>
            <a:endParaRPr lang="ru-RU" sz="4000" dirty="0"/>
          </a:p>
          <a:p>
            <a:endParaRPr lang="bg-BG" sz="4000" dirty="0"/>
          </a:p>
          <a:p>
            <a:r>
              <a:rPr lang="ru-RU" sz="4000" dirty="0"/>
              <a:t>9. Общ трудов стаж: </a:t>
            </a:r>
            <a:r>
              <a:rPr lang="en-US" sz="4000" b="1" dirty="0" smtClean="0"/>
              <a:t>3</a:t>
            </a:r>
            <a:r>
              <a:rPr lang="bg-BG" sz="4000" b="1" dirty="0" smtClean="0"/>
              <a:t>5</a:t>
            </a:r>
            <a:r>
              <a:rPr lang="ru-RU" sz="4000" b="1" dirty="0" smtClean="0"/>
              <a:t> </a:t>
            </a:r>
            <a:r>
              <a:rPr lang="ru-RU" sz="4000" b="1" dirty="0"/>
              <a:t>години </a:t>
            </a:r>
            <a:endParaRPr lang="ru-RU" sz="4000" dirty="0"/>
          </a:p>
          <a:p>
            <a:endParaRPr lang="bg-BG" sz="5100" dirty="0"/>
          </a:p>
          <a:p>
            <a:r>
              <a:rPr lang="ru-RU" sz="4000" dirty="0"/>
              <a:t>10. Педагогически стаж: </a:t>
            </a:r>
            <a:r>
              <a:rPr lang="bg-BG" sz="4000" b="1" dirty="0" smtClean="0"/>
              <a:t>32</a:t>
            </a:r>
            <a:r>
              <a:rPr lang="ru-RU" sz="4000" b="1" dirty="0" smtClean="0"/>
              <a:t> </a:t>
            </a:r>
            <a:r>
              <a:rPr lang="ru-RU" sz="4000" b="1" dirty="0"/>
              <a:t>години </a:t>
            </a:r>
            <a:endParaRPr lang="ru-RU" sz="4000" dirty="0"/>
          </a:p>
          <a:p>
            <a:endParaRPr lang="bg-BG" sz="4000" dirty="0"/>
          </a:p>
          <a:p>
            <a:r>
              <a:rPr lang="ru-RU" sz="4000" dirty="0"/>
              <a:t>11. Стаж на ръководна длъжност: </a:t>
            </a:r>
            <a:r>
              <a:rPr lang="en-US" sz="4000" b="1" dirty="0" smtClean="0"/>
              <a:t>2</a:t>
            </a:r>
            <a:r>
              <a:rPr lang="bg-BG" sz="4000" b="1" dirty="0" smtClean="0"/>
              <a:t>2</a:t>
            </a:r>
            <a:r>
              <a:rPr lang="ru-RU" sz="4000" b="1" dirty="0" smtClean="0"/>
              <a:t> </a:t>
            </a:r>
            <a:r>
              <a:rPr lang="ru-RU" sz="4000" b="1" dirty="0"/>
              <a:t>години </a:t>
            </a:r>
            <a:endParaRPr lang="ru-RU" sz="4000" dirty="0"/>
          </a:p>
          <a:p>
            <a:endParaRPr lang="bg-BG" sz="4000" dirty="0"/>
          </a:p>
          <a:p>
            <a:r>
              <a:rPr lang="bg-BG" sz="4000" dirty="0" smtClean="0"/>
              <a:t>12. </a:t>
            </a:r>
            <a:r>
              <a:rPr lang="bg-BG" sz="4000" dirty="0"/>
              <a:t>Допълнителна информация: </a:t>
            </a:r>
          </a:p>
          <a:p>
            <a:endParaRPr lang="bg-BG" sz="4000" dirty="0"/>
          </a:p>
          <a:p>
            <a:r>
              <a:rPr lang="ru-RU" sz="4000" dirty="0"/>
              <a:t>- </a:t>
            </a:r>
            <a:r>
              <a:rPr lang="ru-RU" sz="4000" b="1" dirty="0"/>
              <a:t>членува в СРСНПБ /Съюз на работодателите в системата на народната просвета в България/ </a:t>
            </a:r>
            <a:endParaRPr lang="ru-RU" sz="4000" dirty="0"/>
          </a:p>
          <a:p>
            <a:r>
              <a:rPr lang="bg-BG" sz="4000" dirty="0"/>
              <a:t>- </a:t>
            </a:r>
            <a:r>
              <a:rPr lang="bg-BG" sz="4000" b="1" dirty="0"/>
              <a:t>женен с две деца </a:t>
            </a:r>
            <a:endParaRPr lang="bg-BG" sz="4000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14085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ФИЛОСОФИЯ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47500" lnSpcReduction="20000"/>
          </a:bodyPr>
          <a:lstStyle/>
          <a:p>
            <a:endParaRPr lang="bg-BG" dirty="0"/>
          </a:p>
          <a:p>
            <a:pPr algn="just"/>
            <a:r>
              <a:rPr lang="ru-RU" dirty="0"/>
              <a:t>Образованието като неотменно право на всяко дете е насочено към създаване на училищна среда, където съществуват оптимални условия за личностно ориентиран характер на преподаване. Детето се чувства ценено и значимо със своята индивидуалност, стил и темп на учене. </a:t>
            </a:r>
            <a:r>
              <a:rPr lang="ru-RU" dirty="0" smtClean="0"/>
              <a:t>. </a:t>
            </a:r>
            <a:endParaRPr lang="ru-RU" dirty="0"/>
          </a:p>
          <a:p>
            <a:pPr algn="just"/>
            <a:r>
              <a:rPr lang="ru-RU" dirty="0" smtClean="0"/>
              <a:t>Едно </a:t>
            </a:r>
            <a:r>
              <a:rPr lang="ru-RU" dirty="0"/>
              <a:t>дете, преди всичко, трябва да расте щастливо. Затова е важно да се обръща особено внимание на динамиката на развитие на неговите интереси и способности. Когато е налице мотивация, желание и порив, лесно се постигат и високи академични резултати. И тези резултати не са самоцел, а следствие от извървения път на социално и емоционално развитие. </a:t>
            </a:r>
          </a:p>
          <a:p>
            <a:pPr algn="just"/>
            <a:r>
              <a:rPr lang="ru-RU" dirty="0"/>
              <a:t>Училищната среда е тази, която създава усещане за принадлежност. Тя предполага изградена общност на хора, свързани един с друг, чрез общи интереси и ценности. Когато хората се чувстват част от тази общност, те могат да пренебрегват собствените си интереси в името на останалите. Те държат един на друг, работят усилено и се чувстват горди с принадлежността си. </a:t>
            </a:r>
          </a:p>
          <a:p>
            <a:pPr algn="just"/>
            <a:r>
              <a:rPr lang="ru-RU" dirty="0"/>
              <a:t>Общуването и сътрудничеството със семействата на децата, като важна страна на училищната култура, също има своето значение от гледна точка на важността от формиране на загрижена училищна общност. </a:t>
            </a:r>
            <a:endParaRPr lang="ru-RU" dirty="0" smtClean="0"/>
          </a:p>
          <a:p>
            <a:pPr algn="just"/>
            <a:r>
              <a:rPr lang="ru-RU" b="1" i="1" dirty="0"/>
              <a:t>„Искам децата да разберат света, но не само, защото светът е интригуващ, а човешкият ум любопитен. </a:t>
            </a:r>
            <a:endParaRPr lang="ru-RU" dirty="0"/>
          </a:p>
          <a:p>
            <a:pPr algn="just"/>
            <a:r>
              <a:rPr lang="ru-RU" b="1" i="1" dirty="0"/>
              <a:t>Искам да го разберат, така, че те ще бъдат в позицията да го превърнат в по-добро място.” </a:t>
            </a:r>
            <a:endParaRPr lang="ru-RU" dirty="0"/>
          </a:p>
          <a:p>
            <a:pPr algn="just"/>
            <a:r>
              <a:rPr lang="bg-BG" b="1" i="1" dirty="0"/>
              <a:t>Хауърд Гарднър 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03021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ОБРАЗОВАНИЕ И КВАЛИФИКАЦИЯ</a:t>
            </a:r>
            <a:endParaRPr lang="bg-B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bg-BG" dirty="0"/>
          </a:p>
          <a:p>
            <a:r>
              <a:rPr lang="ru-RU" sz="11200" dirty="0"/>
              <a:t>1. </a:t>
            </a:r>
            <a:r>
              <a:rPr lang="ru-RU" sz="11200" dirty="0" smtClean="0"/>
              <a:t>ИПУ “Д.Михайлов”, </a:t>
            </a:r>
            <a:r>
              <a:rPr lang="ru-RU" sz="11200" dirty="0"/>
              <a:t>специалност </a:t>
            </a:r>
            <a:r>
              <a:rPr lang="ru-RU" sz="11200" dirty="0" smtClean="0"/>
              <a:t>“Математика, физика и физическо възпитание” </a:t>
            </a:r>
            <a:r>
              <a:rPr lang="ru-RU" sz="11200" dirty="0"/>
              <a:t>– </a:t>
            </a:r>
            <a:r>
              <a:rPr lang="ru-RU" sz="11200" dirty="0" smtClean="0"/>
              <a:t>1989г</a:t>
            </a:r>
            <a:r>
              <a:rPr lang="ru-RU" sz="11200" dirty="0"/>
              <a:t>.; </a:t>
            </a:r>
          </a:p>
          <a:p>
            <a:endParaRPr lang="bg-BG" sz="11200" dirty="0"/>
          </a:p>
          <a:p>
            <a:r>
              <a:rPr lang="ru-RU" sz="11200" dirty="0"/>
              <a:t>2. </a:t>
            </a:r>
            <a:r>
              <a:rPr lang="ru-RU" sz="11200" dirty="0" smtClean="0"/>
              <a:t>Ш </a:t>
            </a:r>
            <a:r>
              <a:rPr lang="ru-RU" sz="11200" dirty="0"/>
              <a:t>У </a:t>
            </a:r>
            <a:r>
              <a:rPr lang="ru-RU" sz="11200" dirty="0" smtClean="0"/>
              <a:t>”Константин Преславски</a:t>
            </a:r>
            <a:r>
              <a:rPr lang="ru-RU" sz="11200" dirty="0"/>
              <a:t>”, специалност </a:t>
            </a:r>
            <a:r>
              <a:rPr lang="ru-RU" sz="11200" dirty="0" smtClean="0"/>
              <a:t> «Математика и физика « </a:t>
            </a:r>
            <a:r>
              <a:rPr lang="ru-RU" sz="11200" dirty="0"/>
              <a:t>– </a:t>
            </a:r>
            <a:r>
              <a:rPr lang="ru-RU" sz="11200" dirty="0" smtClean="0"/>
              <a:t>1994г</a:t>
            </a:r>
            <a:r>
              <a:rPr lang="ru-RU" sz="11200" dirty="0"/>
              <a:t>.; </a:t>
            </a:r>
            <a:endParaRPr lang="ru-RU" sz="11200" dirty="0" smtClean="0"/>
          </a:p>
          <a:p>
            <a:pPr marL="0" indent="0">
              <a:buNone/>
            </a:pPr>
            <a:endParaRPr lang="bg-BG" sz="11200" dirty="0"/>
          </a:p>
          <a:p>
            <a:r>
              <a:rPr lang="ru-RU" sz="11200" dirty="0"/>
              <a:t>3</a:t>
            </a:r>
            <a:r>
              <a:rPr lang="ru-RU" sz="11200" dirty="0" smtClean="0"/>
              <a:t>. ШУ «Константин Преславски» , ДПКУ Варна -  V ПКС- </a:t>
            </a:r>
            <a:r>
              <a:rPr lang="ru-RU" sz="11200" dirty="0"/>
              <a:t>Организация и управление на образованието – </a:t>
            </a:r>
            <a:r>
              <a:rPr lang="ru-RU" sz="11200" dirty="0" smtClean="0"/>
              <a:t>2002г</a:t>
            </a:r>
            <a:r>
              <a:rPr lang="ru-RU" sz="11200" dirty="0"/>
              <a:t>.; </a:t>
            </a:r>
            <a:endParaRPr lang="ru-RU" sz="11200" dirty="0" smtClean="0"/>
          </a:p>
          <a:p>
            <a:endParaRPr lang="ru-RU" sz="11200" dirty="0"/>
          </a:p>
          <a:p>
            <a:r>
              <a:rPr lang="ru-RU" sz="11200" dirty="0" smtClean="0"/>
              <a:t>4. Ш </a:t>
            </a:r>
            <a:r>
              <a:rPr lang="ru-RU" sz="11200" dirty="0"/>
              <a:t>У ”Константин Преславски”, </a:t>
            </a:r>
            <a:r>
              <a:rPr lang="ru-RU" sz="11200" dirty="0" smtClean="0"/>
              <a:t> магистър «Управление на образованието»  </a:t>
            </a:r>
            <a:r>
              <a:rPr lang="ru-RU" sz="11200" dirty="0"/>
              <a:t>– </a:t>
            </a:r>
            <a:r>
              <a:rPr lang="ru-RU" sz="11200" dirty="0" smtClean="0"/>
              <a:t>2007г</a:t>
            </a:r>
            <a:r>
              <a:rPr lang="ru-RU" sz="11200" dirty="0"/>
              <a:t>.; </a:t>
            </a:r>
          </a:p>
          <a:p>
            <a:endParaRPr lang="ru-RU" sz="11200" dirty="0"/>
          </a:p>
          <a:p>
            <a:endParaRPr lang="ru-RU" sz="11200" dirty="0"/>
          </a:p>
          <a:p>
            <a:endParaRPr lang="bg-BG" sz="5600" dirty="0"/>
          </a:p>
          <a:p>
            <a:endParaRPr lang="bg-BG" sz="5600" dirty="0"/>
          </a:p>
          <a:p>
            <a:endParaRPr lang="bg-BG" sz="5600" dirty="0"/>
          </a:p>
        </p:txBody>
      </p:sp>
    </p:spTree>
    <p:extLst>
      <p:ext uri="{BB962C8B-B14F-4D97-AF65-F5344CB8AC3E}">
        <p14:creationId xmlns:p14="http://schemas.microsoft.com/office/powerpoint/2010/main" val="1858509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Квалификации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62500" lnSpcReduction="20000"/>
          </a:bodyPr>
          <a:lstStyle/>
          <a:p>
            <a:r>
              <a:rPr lang="bg-BG" dirty="0" smtClean="0"/>
              <a:t>.</a:t>
            </a:r>
            <a:r>
              <a:rPr lang="ru-RU" dirty="0" smtClean="0"/>
              <a:t>Сертификат </a:t>
            </a:r>
            <a:r>
              <a:rPr lang="ru-RU" dirty="0"/>
              <a:t>за завършено обучение на тема: „Работа с делегирани бюджети”, МОМН – 2010г. </a:t>
            </a:r>
          </a:p>
          <a:p>
            <a:pPr marL="0" indent="0">
              <a:buNone/>
            </a:pPr>
            <a:endParaRPr lang="bg-BG" dirty="0"/>
          </a:p>
          <a:p>
            <a:r>
              <a:rPr lang="ru-RU" dirty="0" smtClean="0"/>
              <a:t> </a:t>
            </a:r>
            <a:r>
              <a:rPr lang="ru-RU" dirty="0"/>
              <a:t>Сертификат за завършено обучение на тема: </a:t>
            </a:r>
            <a:r>
              <a:rPr lang="ru-RU" dirty="0" smtClean="0"/>
              <a:t>„Управление на персонала”,</a:t>
            </a:r>
            <a:r>
              <a:rPr lang="ru-RU" dirty="0"/>
              <a:t>НИОКСО – 2011г. </a:t>
            </a:r>
          </a:p>
          <a:p>
            <a:endParaRPr lang="bg-BG" dirty="0"/>
          </a:p>
          <a:p>
            <a:r>
              <a:rPr lang="ru-RU" dirty="0" smtClean="0"/>
              <a:t> </a:t>
            </a:r>
            <a:r>
              <a:rPr lang="ru-RU" dirty="0"/>
              <a:t>Сертификат за завършено обучение </a:t>
            </a:r>
            <a:r>
              <a:rPr lang="ru-RU" b="1" i="1" dirty="0" smtClean="0"/>
              <a:t>, </a:t>
            </a:r>
            <a:r>
              <a:rPr lang="ru-RU" dirty="0"/>
              <a:t>Център за развитие на човешките ресурси – 2012г. </a:t>
            </a:r>
          </a:p>
          <a:p>
            <a:pPr marL="0" indent="0">
              <a:buNone/>
            </a:pPr>
            <a:endParaRPr lang="bg-BG" dirty="0"/>
          </a:p>
          <a:p>
            <a:r>
              <a:rPr lang="ru-RU" dirty="0" smtClean="0"/>
              <a:t> </a:t>
            </a:r>
            <a:r>
              <a:rPr lang="ru-RU" dirty="0"/>
              <a:t>Сертификат за завършено обучение на тема: „Разработване и управление на проекти“, НИОКСО – 2012г. </a:t>
            </a:r>
            <a:endParaRPr lang="ru-RU" dirty="0" smtClean="0"/>
          </a:p>
          <a:p>
            <a:endParaRPr lang="en-US" dirty="0" smtClean="0"/>
          </a:p>
          <a:p>
            <a:r>
              <a:rPr lang="bg-BG" dirty="0" smtClean="0"/>
              <a:t>Носител на почетно отличие „Неофит Рилски“ за 2018г.</a:t>
            </a:r>
          </a:p>
          <a:p>
            <a:endParaRPr lang="bg-BG" dirty="0"/>
          </a:p>
          <a:p>
            <a:r>
              <a:rPr lang="bg-BG" smtClean="0"/>
              <a:t>Грамота за принос в духовното развитие в община Силистра – 2020г.</a:t>
            </a:r>
            <a:endParaRPr lang="en-US" dirty="0" smtClean="0"/>
          </a:p>
          <a:p>
            <a:endParaRPr lang="ru-RU" dirty="0"/>
          </a:p>
          <a:p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22287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bg-BG" b="1" dirty="0"/>
              <a:t>Области на професионално развитие </a:t>
            </a:r>
            <a:endParaRPr lang="bg-BG" dirty="0"/>
          </a:p>
          <a:p>
            <a:r>
              <a:rPr lang="bg-BG" b="1" dirty="0"/>
              <a:t>І. Училищна политика </a:t>
            </a:r>
            <a:endParaRPr lang="bg-BG" dirty="0"/>
          </a:p>
          <a:p>
            <a:r>
              <a:rPr lang="bg-BG" dirty="0"/>
              <a:t>- </a:t>
            </a:r>
            <a:r>
              <a:rPr lang="bg-BG" b="1" dirty="0"/>
              <a:t>Постигане на Качествено образование; </a:t>
            </a:r>
            <a:endParaRPr lang="bg-BG" dirty="0"/>
          </a:p>
          <a:p>
            <a:r>
              <a:rPr lang="ru-RU" dirty="0"/>
              <a:t>- </a:t>
            </a:r>
            <a:r>
              <a:rPr lang="ru-RU" b="1" dirty="0"/>
              <a:t>Цялостна грижа за развитие потенциала на отделното дете/ученик; </a:t>
            </a:r>
            <a:endParaRPr lang="ru-RU" dirty="0"/>
          </a:p>
          <a:p>
            <a:r>
              <a:rPr lang="ru-RU" dirty="0"/>
              <a:t>- </a:t>
            </a:r>
            <a:r>
              <a:rPr lang="ru-RU" b="1" dirty="0"/>
              <a:t>Използване на методи с които да се подпомагат децата да се развиват и учат със собствено темпо; </a:t>
            </a:r>
            <a:endParaRPr lang="ru-RU" dirty="0"/>
          </a:p>
          <a:p>
            <a:r>
              <a:rPr lang="ru-RU" dirty="0"/>
              <a:t>- </a:t>
            </a:r>
            <a:r>
              <a:rPr lang="ru-RU" b="1" dirty="0"/>
              <a:t>Формиране на социални умения и успешна социализация; </a:t>
            </a:r>
            <a:endParaRPr lang="ru-RU" dirty="0"/>
          </a:p>
          <a:p>
            <a:r>
              <a:rPr lang="ru-RU" dirty="0"/>
              <a:t>- </a:t>
            </a:r>
            <a:r>
              <a:rPr lang="ru-RU" b="1" dirty="0"/>
              <a:t>Съхраняване и развиване на културната идентичност; </a:t>
            </a:r>
            <a:endParaRPr lang="ru-RU" dirty="0"/>
          </a:p>
          <a:p>
            <a:r>
              <a:rPr lang="ru-RU" dirty="0"/>
              <a:t>- </a:t>
            </a:r>
            <a:r>
              <a:rPr lang="ru-RU" b="1" dirty="0"/>
              <a:t>Превръщане на културното многообразие в източник и фактор за взаимно уважение, толерантност и разбирателство. </a:t>
            </a:r>
            <a:endParaRPr lang="ru-RU" dirty="0"/>
          </a:p>
          <a:p>
            <a:endParaRPr lang="bg-BG" dirty="0"/>
          </a:p>
          <a:p>
            <a:r>
              <a:rPr lang="bg-BG" b="1" dirty="0"/>
              <a:t>ІІ. Сратегия на училището </a:t>
            </a:r>
            <a:endParaRPr lang="bg-BG" dirty="0"/>
          </a:p>
          <a:p>
            <a:r>
              <a:rPr lang="bg-BG" dirty="0"/>
              <a:t>- Мисия; </a:t>
            </a:r>
          </a:p>
          <a:p>
            <a:r>
              <a:rPr lang="bg-BG" dirty="0"/>
              <a:t>- Визия; </a:t>
            </a:r>
          </a:p>
          <a:p>
            <a:r>
              <a:rPr lang="bg-BG" dirty="0"/>
              <a:t>- Глобална цел; </a:t>
            </a:r>
          </a:p>
          <a:p>
            <a:r>
              <a:rPr lang="bg-BG" dirty="0"/>
              <a:t>- Ценност.</a:t>
            </a:r>
          </a:p>
        </p:txBody>
      </p:sp>
    </p:spTree>
    <p:extLst>
      <p:ext uri="{BB962C8B-B14F-4D97-AF65-F5344CB8AC3E}">
        <p14:creationId xmlns:p14="http://schemas.microsoft.com/office/powerpoint/2010/main" val="1343388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b="1" dirty="0"/>
              <a:t>ІІІ. Постигане на ефективност чрез: </a:t>
            </a:r>
            <a:endParaRPr lang="ru-RU" dirty="0"/>
          </a:p>
          <a:p>
            <a:r>
              <a:rPr lang="bg-BG" i="1" dirty="0"/>
              <a:t>1. Педагогически екип; </a:t>
            </a:r>
            <a:endParaRPr lang="bg-BG" dirty="0"/>
          </a:p>
          <a:p>
            <a:r>
              <a:rPr lang="ru-RU" dirty="0"/>
              <a:t>Педагогическият екип е обучен и отворен към съвременните предизвикателства и има важно значение за приемане и отстояване на промените, които се извършват в училището за реализиране на училищната политика. Работи се за покриване на образователни стандарти за качествено образование: </a:t>
            </a:r>
            <a:r>
              <a:rPr lang="ru-RU" b="1" dirty="0"/>
              <a:t>индивидуализация, учебна среда, стратегии на обучение за целенасочено учене, участие на семейството, социално приобщаване, планиране и оценка, професионално развитие</a:t>
            </a:r>
            <a:r>
              <a:rPr lang="ru-RU" dirty="0"/>
              <a:t>. </a:t>
            </a:r>
          </a:p>
          <a:p>
            <a:r>
              <a:rPr lang="bg-BG" i="1" dirty="0"/>
              <a:t>2. Позитивна учебна среда; </a:t>
            </a:r>
            <a:endParaRPr lang="bg-BG" dirty="0"/>
          </a:p>
          <a:p>
            <a:r>
              <a:rPr lang="bg-BG" i="1" dirty="0"/>
              <a:t>3. Административна подкрепа; </a:t>
            </a:r>
            <a:endParaRPr lang="bg-BG" dirty="0"/>
          </a:p>
          <a:p>
            <a:r>
              <a:rPr lang="bg-BG" i="1" dirty="0"/>
              <a:t>4. Връзка „учене – преподаване”; </a:t>
            </a:r>
            <a:endParaRPr lang="bg-BG" dirty="0"/>
          </a:p>
          <a:p>
            <a:r>
              <a:rPr lang="bg-BG" i="1" dirty="0"/>
              <a:t>5. Кооперативно /съвместни/ учене; </a:t>
            </a:r>
            <a:endParaRPr lang="bg-BG" dirty="0"/>
          </a:p>
          <a:p>
            <a:r>
              <a:rPr lang="ru-RU" i="1" dirty="0"/>
              <a:t>6. Тематично обучение /работа по проекти/; </a:t>
            </a:r>
            <a:endParaRPr lang="ru-RU" dirty="0"/>
          </a:p>
          <a:p>
            <a:r>
              <a:rPr lang="bg-BG" i="1" dirty="0"/>
              <a:t>7. Формиращо оценяване; </a:t>
            </a:r>
            <a:endParaRPr lang="bg-BG" dirty="0"/>
          </a:p>
          <a:p>
            <a:r>
              <a:rPr lang="bg-BG" i="1" dirty="0"/>
              <a:t>8. Високи очаквания; </a:t>
            </a:r>
            <a:endParaRPr lang="bg-BG" dirty="0"/>
          </a:p>
          <a:p>
            <a:r>
              <a:rPr lang="bg-BG" i="1" dirty="0"/>
              <a:t>9. Права и задължения; </a:t>
            </a:r>
            <a:endParaRPr lang="bg-BG" dirty="0"/>
          </a:p>
          <a:p>
            <a:r>
              <a:rPr lang="bg-BG" i="1" dirty="0"/>
              <a:t>10. Мониторинг; </a:t>
            </a:r>
            <a:endParaRPr lang="bg-BG" dirty="0"/>
          </a:p>
          <a:p>
            <a:r>
              <a:rPr lang="bg-BG" i="1" dirty="0"/>
              <a:t>11. Родителска общност.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51382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868</Words>
  <Application>Microsoft Office PowerPoint</Application>
  <PresentationFormat>Презентация на цял екран (4:3)</PresentationFormat>
  <Paragraphs>112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ПОРТФОЛИО</vt:lpstr>
      <vt:lpstr> Училището е мястото в което хората са заедно, споделят предизвикателства, насърчават се в трудни моменти, но най-вече се учат един от друг.  Тук всички се чувстват значими,   а грижата за другия е част от любовта към себе си, където децата се учат от възрастните, но и възрастните се учат от децата.  Това е  училището, в което имаме нужда да откриваме отговори на простите и едновременно най-смислени въпроси : Кой съм аз? Откъде идвам и накъде съм се запътил? Какъв е светът, в който живея? Какво аз мога да променя?  Това е нашето училище!  </vt:lpstr>
      <vt:lpstr>съдържание</vt:lpstr>
      <vt:lpstr>РЕЗЮМЕ</vt:lpstr>
      <vt:lpstr>Презентация на PowerPoint</vt:lpstr>
      <vt:lpstr>ФИЛОСОФИЯ</vt:lpstr>
      <vt:lpstr>ОБРАЗОВАНИЕ И КВАЛИФИКАЦИЯ</vt:lpstr>
      <vt:lpstr>Квалификации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Училището на което съм се посветил!?  Това е училището в което хората са заедно, споделят предизвикателства, насърчават се в трудни моменти, но най-вече се учат един от друг.  Това е едно топло и уютно място, където всички се чувстват значими, където грешките са част от ученето, където грижата за другия е част от любовта към себе си, където децата се учат от възрастните, но и възрастните се учат от децата.  Това е моето училище, в което имаме нужда да откриваме отговори на простите и едновременно най-смислени въпроси : Кой съм аз? Откъде идвам и накъде съм се запътил? Какъв е светът, в който живея? Какво аз мога да променя?  Това е „моето училище”!  П О Р Т Ф О Л И О  на </dc:title>
  <dc:creator>Director</dc:creator>
  <cp:lastModifiedBy>DIREKTOR</cp:lastModifiedBy>
  <cp:revision>14</cp:revision>
  <dcterms:created xsi:type="dcterms:W3CDTF">2006-08-16T00:00:00Z</dcterms:created>
  <dcterms:modified xsi:type="dcterms:W3CDTF">2023-10-16T06:31:50Z</dcterms:modified>
</cp:coreProperties>
</file>