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61" r:id="rId4"/>
    <p:sldId id="266" r:id="rId5"/>
    <p:sldId id="259" r:id="rId6"/>
    <p:sldId id="263" r:id="rId7"/>
    <p:sldId id="269" r:id="rId8"/>
    <p:sldId id="270" r:id="rId9"/>
    <p:sldId id="296" r:id="rId10"/>
    <p:sldId id="271" r:id="rId11"/>
    <p:sldId id="274" r:id="rId12"/>
    <p:sldId id="275" r:id="rId13"/>
    <p:sldId id="297" r:id="rId14"/>
    <p:sldId id="277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B3CDB839-0306-402A-AFE8-1B77B46481C0}">
          <p14:sldIdLst>
            <p14:sldId id="256"/>
            <p14:sldId id="260"/>
            <p14:sldId id="261"/>
            <p14:sldId id="266"/>
            <p14:sldId id="259"/>
            <p14:sldId id="263"/>
            <p14:sldId id="269"/>
            <p14:sldId id="270"/>
            <p14:sldId id="296"/>
            <p14:sldId id="271"/>
            <p14:sldId id="274"/>
            <p14:sldId id="275"/>
            <p14:sldId id="297"/>
            <p14:sldId id="277"/>
            <p14:sldId id="298"/>
          </p14:sldIdLst>
        </p14:section>
        <p14:section name="Неозаглавена секция" id="{2AEC078C-C6F9-427B-B394-5CFA4FE2ED5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231" autoAdjust="0"/>
  </p:normalViewPr>
  <p:slideViewPr>
    <p:cSldViewPr>
      <p:cViewPr varScale="1">
        <p:scale>
          <a:sx n="81" d="100"/>
          <a:sy n="81" d="100"/>
        </p:scale>
        <p:origin x="16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78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575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103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747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67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674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30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184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654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790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492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52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420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9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97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98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179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2B71-3757-4466-B2B4-F432DB664A08}" type="datetimeFigureOut">
              <a:rPr lang="bg-BG" smtClean="0"/>
              <a:t>2.12.2023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46692-E190-4F6B-9209-FBA58EB3BA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832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34334" y="1988840"/>
            <a:ext cx="4339183" cy="1656184"/>
          </a:xfr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sz="4000" dirty="0">
                <a:solidFill>
                  <a:schemeClr val="tx2">
                    <a:lumMod val="25000"/>
                  </a:schemeClr>
                </a:solidFill>
                <a:latin typeface="Bahnschrift" panose="020B0502040204020203" pitchFamily="34" charset="0"/>
                <a:ea typeface="DotumChe" pitchFamily="49" charset="-127"/>
              </a:rPr>
              <a:t>Професионално</a:t>
            </a:r>
            <a:br>
              <a:rPr lang="bg-BG" sz="4000" dirty="0">
                <a:solidFill>
                  <a:schemeClr val="tx2">
                    <a:lumMod val="25000"/>
                  </a:schemeClr>
                </a:solidFill>
                <a:latin typeface="Bahnschrift" panose="020B0502040204020203" pitchFamily="34" charset="0"/>
                <a:ea typeface="DotumChe" pitchFamily="49" charset="-127"/>
              </a:rPr>
            </a:br>
            <a:r>
              <a:rPr lang="bg-BG" sz="4000" dirty="0">
                <a:solidFill>
                  <a:schemeClr val="tx2">
                    <a:lumMod val="25000"/>
                  </a:schemeClr>
                </a:solidFill>
                <a:latin typeface="Bahnschrift" panose="020B0502040204020203" pitchFamily="34" charset="0"/>
                <a:ea typeface="DotumChe" pitchFamily="49" charset="-127"/>
              </a:rPr>
              <a:t>Учителско портфолио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4365104"/>
            <a:ext cx="6048672" cy="1944216"/>
          </a:xfrm>
        </p:spPr>
        <p:txBody>
          <a:bodyPr>
            <a:normAutofit/>
          </a:bodyPr>
          <a:lstStyle/>
          <a:p>
            <a:pPr algn="ctr"/>
            <a:r>
              <a:rPr lang="bg-BG" sz="2800" dirty="0">
                <a:latin typeface="Bahnschrift" panose="020B0502040204020203" pitchFamily="34" charset="0"/>
              </a:rPr>
              <a:t>Диана Енееа Атанасова</a:t>
            </a:r>
          </a:p>
          <a:p>
            <a:pPr algn="ctr"/>
            <a:r>
              <a:rPr lang="bg-BG" dirty="0">
                <a:latin typeface="Bahnschrift" panose="020B0502040204020203" pitchFamily="34" charset="0"/>
              </a:rPr>
              <a:t>У</a:t>
            </a:r>
            <a:r>
              <a:rPr lang="bg-BG" sz="2000" dirty="0">
                <a:latin typeface="Bahnschrift" panose="020B0502040204020203" pitchFamily="34" charset="0"/>
              </a:rPr>
              <a:t>чител по английски език в </a:t>
            </a:r>
          </a:p>
          <a:p>
            <a:pPr algn="ctr"/>
            <a:r>
              <a:rPr lang="bg-BG" sz="2000" dirty="0">
                <a:latin typeface="Bahnschrift" panose="020B0502040204020203" pitchFamily="34" charset="0"/>
              </a:rPr>
              <a:t>ОУ „Св. св. Кирил и Методий“ </a:t>
            </a:r>
          </a:p>
          <a:p>
            <a:pPr algn="ctr"/>
            <a:r>
              <a:rPr lang="bg-BG" dirty="0">
                <a:latin typeface="Bahnschrift" panose="020B0502040204020203" pitchFamily="34" charset="0"/>
              </a:rPr>
              <a:t>с</a:t>
            </a:r>
            <a:r>
              <a:rPr lang="bg-BG" sz="2000" dirty="0">
                <a:latin typeface="Bahnschrift" panose="020B0502040204020203" pitchFamily="34" charset="0"/>
              </a:rPr>
              <a:t>. Калипетрово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D13224-C595-07C9-AF9D-AAB1B72B8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4663"/>
            <a:ext cx="3707904" cy="3819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330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Целта на моето портфолио е да споделя моята работа като учител, характера на моята дейност и професионалното ми развитие.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В отделните раздели са представени сведения, документи и резултати от моята дейност.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Портфолиото обхваща моята работа като учител по английски език и социалния ми статус на педагог.</a:t>
            </a:r>
          </a:p>
        </p:txBody>
      </p:sp>
    </p:spTree>
    <p:extLst>
      <p:ext uri="{BB962C8B-B14F-4D97-AF65-F5344CB8AC3E}">
        <p14:creationId xmlns:p14="http://schemas.microsoft.com/office/powerpoint/2010/main" val="340980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Съдържание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94360" y="2636912"/>
            <a:ext cx="7955280" cy="4069080"/>
          </a:xfrm>
        </p:spPr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Общи сведения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Педагогическа дейност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Методическа дейност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Класно ръководство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Извънкласни дейности и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9057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467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Философия на преподаване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73188" y="2276872"/>
            <a:ext cx="7349988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Моята философия на преподаване определя образователно-възпитателния процес  като двустранен: между учител и ученик. Добрият учител трябва съзнателно и целенасочено да обработва учебния материал, за да формира и развива най-важните интелектуални умения на учениците: да анализират, систематизират, обобщават, сравняват, да работят самостоятелно, да проявяват инициатива и творческа дейност.</a:t>
            </a:r>
          </a:p>
        </p:txBody>
      </p:sp>
    </p:spTree>
    <p:extLst>
      <p:ext uri="{BB962C8B-B14F-4D97-AF65-F5344CB8AC3E}">
        <p14:creationId xmlns:p14="http://schemas.microsoft.com/office/powerpoint/2010/main" val="21922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7467600" cy="850106"/>
          </a:xfrm>
        </p:spPr>
        <p:txBody>
          <a:bodyPr>
            <a:normAutofit fontScale="90000"/>
          </a:bodyPr>
          <a:lstStyle/>
          <a:p>
            <a:b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</a:br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Общи сведения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434878"/>
            <a:ext cx="7467600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Име: Диана Енеева Атанасова</a:t>
            </a:r>
          </a:p>
          <a:p>
            <a:pPr marL="0" indent="0">
              <a:buNone/>
            </a:pP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Дата на раждане: 21.07.1993г.</a:t>
            </a:r>
          </a:p>
          <a:p>
            <a:pPr marL="0" indent="0">
              <a:buNone/>
            </a:pPr>
            <a:r>
              <a:rPr lang="en-US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E-mail: diana.dimitrova2113@gmail.com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Bahnschrift" panose="020B0502040204020203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Образование: висше - бакалавър</a:t>
            </a:r>
          </a:p>
          <a:p>
            <a:pPr marL="0" indent="0">
              <a:buNone/>
            </a:pP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Длъжност: учител</a:t>
            </a:r>
            <a:r>
              <a:rPr lang="en-US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по английски език</a:t>
            </a:r>
          </a:p>
          <a:p>
            <a:pPr marL="0" indent="0">
              <a:buNone/>
            </a:pPr>
            <a:r>
              <a:rPr lang="bg-BG" sz="28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Педагогически стаж: 4 г. 2 м.</a:t>
            </a:r>
          </a:p>
          <a:p>
            <a:pPr marL="0" indent="0">
              <a:buNone/>
            </a:pPr>
            <a:endParaRPr lang="bg-BG" dirty="0"/>
          </a:p>
          <a:p>
            <a:pPr marL="457200" indent="-457200">
              <a:buAutoNum type="arabicPeriod"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457200" indent="-457200">
              <a:buAutoNum type="arabicPeriod"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7207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99356" y="836712"/>
            <a:ext cx="7745288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Образование и професионална квалификация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2996952"/>
            <a:ext cx="8219256" cy="2246238"/>
          </a:xfrm>
        </p:spPr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</a:rPr>
              <a:t>Висше – бакалавър:  РУ „Ангел Кънчев“ : Педагогика на обучението по български език и литература и английски език </a:t>
            </a:r>
          </a:p>
          <a:p>
            <a:r>
              <a:rPr lang="bg-BG" dirty="0">
                <a:latin typeface="Bahnschrift" panose="020B0502040204020203" pitchFamily="34" charset="0"/>
              </a:rPr>
              <a:t>ПКС – Пета професионална- квалификационна степен</a:t>
            </a:r>
          </a:p>
          <a:p>
            <a:pPr marL="0" indent="0">
              <a:buNone/>
            </a:pP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75655" y="926637"/>
            <a:ext cx="6773847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0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професионална квалификация</a:t>
            </a:r>
            <a:endParaRPr lang="bg-B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98376" y="2186947"/>
            <a:ext cx="8147248" cy="3744416"/>
          </a:xfrm>
        </p:spPr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26.11.2020г. – „Приложение на компетентностен подход  образоанието – педагогически акценти и методически насоки“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14.09.2021г. – Институт за човешки ресурси – София: „Работа с електронни платформи за дистанционно обучение“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20.10.2021г.  – Технически униерситет Варна: „Иновативни подходи в обучението на деца и ученици по Безопасност на движението“</a:t>
            </a:r>
          </a:p>
        </p:txBody>
      </p:sp>
    </p:spTree>
    <p:extLst>
      <p:ext uri="{BB962C8B-B14F-4D97-AF65-F5344CB8AC3E}">
        <p14:creationId xmlns:p14="http://schemas.microsoft.com/office/powerpoint/2010/main" val="26895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6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професионална квалификация</a:t>
            </a:r>
            <a:endParaRPr lang="bg-BG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85066" y="2276872"/>
            <a:ext cx="7955280" cy="4069080"/>
          </a:xfrm>
        </p:spPr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20.03.2023г. – Синдикат на българските учители: „ Ролята на лидерството за повишаване качеството на учебно-възпиталения процес“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03.04.2023 г. – Великотърновски университет „“Св.св. Кирил и Методий“: „Ролята на учителя като дизайнер и фасилитатор на учебния процес за изграждане на по- независими обучаеми. Управление на класната стая по чужд език: видове поведение и стратегии, адаптирани от учителите за повишаване мотивацията за учене по чужд език“</a:t>
            </a:r>
          </a:p>
        </p:txBody>
      </p:sp>
    </p:spTree>
    <p:extLst>
      <p:ext uri="{BB962C8B-B14F-4D97-AF65-F5344CB8AC3E}">
        <p14:creationId xmlns:p14="http://schemas.microsoft.com/office/powerpoint/2010/main" val="267082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9C77ED0-2CCB-8245-D62C-73D35BF711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39" y="568060"/>
            <a:ext cx="3203848" cy="22698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493676-A413-CB18-EF53-2E1214F05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78" y="3109268"/>
            <a:ext cx="2414577" cy="35730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37CE89-6258-DB5C-B188-F48C1CDC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7337">
            <a:off x="6372200" y="3140968"/>
            <a:ext cx="2218671" cy="32199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C6FB0C-C637-54E4-44BC-6444ECB190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46" y="183445"/>
            <a:ext cx="2033334" cy="28935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7F6380-1046-4CF1-E6D4-B3170ED4FA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9611">
            <a:off x="3214003" y="3225795"/>
            <a:ext cx="2062168" cy="30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1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87624" y="980728"/>
            <a:ext cx="74676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Педагогическа дейност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844824"/>
            <a:ext cx="8147248" cy="4896544"/>
          </a:xfrm>
        </p:spPr>
        <p:txBody>
          <a:bodyPr/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Професията на учителя е много отговорна. Истинският педагог е и възпитател. Трябва да умее да разбира вътрешния свят на своите ученици и да стимулира техните интереси.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 Преподаването е важна и отговорна задача. С поведението си трябва да накарам децата да ми вярват, да бъда техен приятел, човекът който ги води в света на знанието, защото от таланта на учителя, от богатството на неговата личност зависи какви качества ще изгради у детето. 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Координация и сътрудничество с родителите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Стремеж към самоусъвършенстване.</a:t>
            </a:r>
          </a:p>
        </p:txBody>
      </p:sp>
    </p:spTree>
    <p:extLst>
      <p:ext uri="{BB962C8B-B14F-4D97-AF65-F5344CB8AC3E}">
        <p14:creationId xmlns:p14="http://schemas.microsoft.com/office/powerpoint/2010/main" val="240568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61933" y="980728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Методическа дейност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22109" y="2262882"/>
            <a:ext cx="8147248" cy="3960440"/>
          </a:xfrm>
        </p:spPr>
        <p:txBody>
          <a:bodyPr>
            <a:normAutofit fontScale="92500"/>
          </a:bodyPr>
          <a:lstStyle/>
          <a:p>
            <a:r>
              <a:rPr lang="bg-BG" sz="24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Учителят, преподаващ английски език в начален и в прогимназиален етап, трябва да познава спецификата на методиката на учебния предмет, да борави с различни начини на структуриране на уроците.</a:t>
            </a:r>
          </a:p>
          <a:p>
            <a:r>
              <a:rPr lang="bg-BG" sz="24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В работата си използвам методи и стратегии подходящи за различната възраст на учениците.</a:t>
            </a:r>
          </a:p>
          <a:p>
            <a:r>
              <a:rPr lang="bg-BG" sz="24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Стимулирам и мотивирам учениците за тяхното личностно развитие чрез изработване на проекти по различни теми.</a:t>
            </a:r>
          </a:p>
          <a:p>
            <a:r>
              <a:rPr lang="bg-BG" sz="2400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Използвам тестове за оценяване и отчитане на резултатите.</a:t>
            </a:r>
          </a:p>
          <a:p>
            <a:pPr marL="0" indent="0">
              <a:buNone/>
            </a:pPr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304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Методическа дейност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0384" y="2492896"/>
            <a:ext cx="8003232" cy="3217237"/>
          </a:xfrm>
        </p:spPr>
        <p:txBody>
          <a:bodyPr/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Използвам ИКТ в образователния процес, електронни учебници, езикови-карти. Чрез  тях внасям занимателни елементи, създавам условия за индивидуална работа, формирам навици за самоконтрол и самооценка.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Вземам участие в курсове за повишаване на квалификацията и поддържане на съвременно и актуално ниво на преподаване.</a:t>
            </a:r>
            <a:endParaRPr lang="en-US" dirty="0">
              <a:latin typeface="Bahnschrift" panose="020B0502040204020203" pitchFamily="34" charset="0"/>
              <a:ea typeface="Verdana" pitchFamily="34" charset="0"/>
              <a:cs typeface="Verdana" pitchFamily="34" charset="0"/>
            </a:endParaRPr>
          </a:p>
          <a:p>
            <a:endParaRPr lang="en-US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10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1FEB-E407-278C-3733-9F727FFCE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Bahnschrift" panose="020B0502040204020203" pitchFamily="34" charset="0"/>
              </a:rPr>
              <a:t>Класно ръководство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65734-996C-4B57-99EE-B9450EBB7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>
                <a:latin typeface="Bahnschrift" panose="020B0502040204020203" pitchFamily="34" charset="0"/>
              </a:rPr>
              <a:t>Планирам дейностите спрямо възрастта и потребностите на учениците;</a:t>
            </a:r>
          </a:p>
          <a:p>
            <a:r>
              <a:rPr lang="bg-BG" dirty="0">
                <a:latin typeface="Bahnschrift" panose="020B0502040204020203" pitchFamily="34" charset="0"/>
              </a:rPr>
              <a:t>Организирам и провеждам родителски срещи;</a:t>
            </a:r>
          </a:p>
          <a:p>
            <a:r>
              <a:rPr lang="bg-BG" dirty="0">
                <a:latin typeface="Bahnschrift" panose="020B0502040204020203" pitchFamily="34" charset="0"/>
              </a:rPr>
              <a:t>Мотивирам учениците за добро представяне както в училище, така и на изпитите за НВО по БЕЛ, математика и чужд език;</a:t>
            </a:r>
          </a:p>
          <a:p>
            <a:r>
              <a:rPr lang="bg-BG" dirty="0">
                <a:latin typeface="Bahnschrift" panose="020B0502040204020203" pitchFamily="34" charset="0"/>
              </a:rPr>
              <a:t>Редовно поддържам връзка с всички родители;</a:t>
            </a:r>
          </a:p>
          <a:p>
            <a:r>
              <a:rPr lang="bg-BG" dirty="0">
                <a:latin typeface="Bahnschrift" panose="020B0502040204020203" pitchFamily="34" charset="0"/>
              </a:rPr>
              <a:t>Кариерно ориентиране- Накъде след седми клас?</a:t>
            </a:r>
          </a:p>
          <a:p>
            <a:endParaRPr lang="bg-BG" dirty="0">
              <a:latin typeface="Bahnschrift" panose="020B0502040204020203" pitchFamily="34" charset="0"/>
            </a:endParaRPr>
          </a:p>
          <a:p>
            <a:endParaRPr lang="bg-BG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3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69655" y="526993"/>
            <a:ext cx="6531496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Извънкласни дейности</a:t>
            </a:r>
            <a:br>
              <a:rPr lang="en-US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</a:br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 и мероприятия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7778" y="1517614"/>
            <a:ext cx="5729808" cy="2016224"/>
          </a:xfrm>
        </p:spPr>
        <p:txBody>
          <a:bodyPr>
            <a:normAutofit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Участие с ученици в областни конкурси;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Участие в училищни дейности;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Провеждане на консултации;</a:t>
            </a:r>
          </a:p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Посещение на открити уроци</a:t>
            </a:r>
            <a:r>
              <a:rPr lang="en-US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.</a:t>
            </a:r>
            <a:endParaRPr lang="bg-BG" dirty="0">
              <a:latin typeface="Bahnschrift" panose="020B0502040204020203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B1A9A-285F-B204-7C0A-FE4CB06D4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26" y="62547"/>
            <a:ext cx="2664296" cy="3366453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9177A-E376-85BB-F16F-431F7C7190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679255"/>
            <a:ext cx="2312338" cy="3083117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A4962D-2256-5F39-7D60-599FD0EB5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26176"/>
            <a:ext cx="4572000" cy="2571750"/>
          </a:xfrm>
          <a:prstGeom prst="rect">
            <a:avLst/>
          </a:prstGeom>
          <a:ln>
            <a:solidFill>
              <a:schemeClr val="tx1"/>
            </a:solidFill>
            <a:prstDash val="lgDashDot"/>
          </a:ln>
        </p:spPr>
      </p:pic>
    </p:spTree>
    <p:extLst>
      <p:ext uri="{BB962C8B-B14F-4D97-AF65-F5344CB8AC3E}">
        <p14:creationId xmlns:p14="http://schemas.microsoft.com/office/powerpoint/2010/main" val="398173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27CC-9869-6A4D-39B5-DA968DFE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7940" cy="1293028"/>
          </a:xfrm>
        </p:spPr>
        <p:txBody>
          <a:bodyPr>
            <a:normAutofit fontScale="90000"/>
          </a:bodyPr>
          <a:lstStyle/>
          <a:p>
            <a:r>
              <a:rPr lang="bg-BG" dirty="0">
                <a:latin typeface="Bahnschrift" panose="020B0502040204020203" pitchFamily="34" charset="0"/>
                <a:ea typeface="Verdana" pitchFamily="34" charset="0"/>
                <a:cs typeface="Verdana" pitchFamily="34" charset="0"/>
              </a:rPr>
              <a:t>Извънкласни дейности и мероприятия</a:t>
            </a:r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2D4454-2FC9-3A85-9220-AA521343B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42" y="4149080"/>
            <a:ext cx="3203848" cy="2402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A2E98F-60D5-ABC3-9314-69F4ED24A5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9813">
            <a:off x="5148064" y="1988840"/>
            <a:ext cx="3275856" cy="24568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BE72A5-1CBF-2FAE-3058-8806F38F2A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4" y="975052"/>
            <a:ext cx="1646263" cy="2060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B4DE38-AF91-9F67-7BC5-0B2B2D5F6E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0303">
            <a:off x="2975388" y="1111575"/>
            <a:ext cx="2042353" cy="2719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A8CECF-F77F-94B2-78ED-B33B279676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97" y="3217286"/>
            <a:ext cx="2810785" cy="18387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F66F02-6288-C8CE-D14D-C574916ECC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89" y="4824445"/>
            <a:ext cx="2489195" cy="18668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30FF66-776A-38EA-A776-FFFB069024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9" r="21164"/>
          <a:stretch/>
        </p:blipFill>
        <p:spPr>
          <a:xfrm>
            <a:off x="3368397" y="4149080"/>
            <a:ext cx="2096935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0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825</TotalTime>
  <Words>660</Words>
  <Application>Microsoft Office PowerPoint</Application>
  <PresentationFormat>On-screen Show (4:3)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Bahnschrift</vt:lpstr>
      <vt:lpstr>Century Gothic</vt:lpstr>
      <vt:lpstr>Verdana</vt:lpstr>
      <vt:lpstr>Vapor Trail</vt:lpstr>
      <vt:lpstr>Професионално Учителско портфолио</vt:lpstr>
      <vt:lpstr>PowerPoint Presentation</vt:lpstr>
      <vt:lpstr>Съдържание</vt:lpstr>
      <vt:lpstr>Философия на преподаване</vt:lpstr>
      <vt:lpstr> Общи сведения</vt:lpstr>
      <vt:lpstr>Образование и професионална квалификация</vt:lpstr>
      <vt:lpstr>професионална квалификация</vt:lpstr>
      <vt:lpstr>професионална квалификация</vt:lpstr>
      <vt:lpstr>PowerPoint Presentation</vt:lpstr>
      <vt:lpstr>Педагогическа дейност</vt:lpstr>
      <vt:lpstr>Методическа дейност</vt:lpstr>
      <vt:lpstr>Методическа дейност</vt:lpstr>
      <vt:lpstr>Класно ръководство</vt:lpstr>
      <vt:lpstr>Извънкласни дейности  и мероприятия</vt:lpstr>
      <vt:lpstr>Извънкласни дейности и мероприятия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NELI</dc:creator>
  <cp:lastModifiedBy>HP</cp:lastModifiedBy>
  <cp:revision>56</cp:revision>
  <dcterms:created xsi:type="dcterms:W3CDTF">2019-10-20T14:33:46Z</dcterms:created>
  <dcterms:modified xsi:type="dcterms:W3CDTF">2023-12-02T14:29:26Z</dcterms:modified>
</cp:coreProperties>
</file>