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7" r:id="rId3"/>
    <p:sldId id="259" r:id="rId4"/>
    <p:sldId id="260" r:id="rId5"/>
    <p:sldId id="261" r:id="rId6"/>
    <p:sldId id="262" r:id="rId7"/>
    <p:sldId id="284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8" r:id="rId18"/>
    <p:sldId id="272" r:id="rId19"/>
    <p:sldId id="273" r:id="rId20"/>
    <p:sldId id="283" r:id="rId21"/>
    <p:sldId id="274" r:id="rId22"/>
    <p:sldId id="277" r:id="rId23"/>
    <p:sldId id="286" r:id="rId24"/>
    <p:sldId id="287" r:id="rId25"/>
    <p:sldId id="278" r:id="rId26"/>
    <p:sldId id="276" r:id="rId27"/>
    <p:sldId id="279" r:id="rId28"/>
    <p:sldId id="280" r:id="rId2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29.10.2023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29.10.2023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29.10.2023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29.10.2023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29.10.2023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29.10.2023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29.10.2023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29.10.2023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29.10.2023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29.10.2023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29.10.2023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35730-BCF4-4396-B8B9-CDCD4DB8B04E}" type="datetimeFigureOut">
              <a:rPr lang="bg-BG" smtClean="0"/>
              <a:pPr/>
              <a:t>29.10.2023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ПРОФЕСИОНАЛНО ПОРТФОЛИО </a:t>
            </a:r>
            <a:br>
              <a:rPr lang="bg-BG" dirty="0" smtClean="0"/>
            </a:br>
            <a:r>
              <a:rPr lang="bg-BG" dirty="0" smtClean="0"/>
              <a:t>на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0"/>
            <a:ext cx="5050904" cy="499715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bg-BG" b="1" dirty="0" smtClean="0"/>
              <a:t>Станка Пенева Йовчева</a:t>
            </a:r>
          </a:p>
          <a:p>
            <a:pPr marL="0" indent="0" algn="ctr">
              <a:buNone/>
            </a:pPr>
            <a:r>
              <a:rPr lang="bg-BG" dirty="0"/>
              <a:t>старши учител по Биология и здравно образование, Химия и </a:t>
            </a:r>
            <a:r>
              <a:rPr lang="bg-BG" dirty="0" err="1"/>
              <a:t>ООС,Технологии</a:t>
            </a:r>
            <a:r>
              <a:rPr lang="bg-BG" dirty="0"/>
              <a:t> и </a:t>
            </a:r>
            <a:r>
              <a:rPr lang="bg-BG" dirty="0" smtClean="0"/>
              <a:t>предприемачество </a:t>
            </a:r>
          </a:p>
          <a:p>
            <a:pPr marL="0" indent="0" algn="ctr">
              <a:buNone/>
            </a:pPr>
            <a:r>
              <a:rPr lang="bg-BG" dirty="0" smtClean="0"/>
              <a:t>в </a:t>
            </a:r>
            <a:r>
              <a:rPr lang="bg-BG" dirty="0"/>
              <a:t>ОУ “Св.св. Кирил и Методий”</a:t>
            </a:r>
          </a:p>
          <a:p>
            <a:pPr marL="0" indent="0" algn="ctr">
              <a:buNone/>
            </a:pPr>
            <a:r>
              <a:rPr lang="bg-BG" dirty="0" err="1"/>
              <a:t>с.Калипетрово</a:t>
            </a:r>
            <a:r>
              <a:rPr lang="bg-BG" dirty="0"/>
              <a:t>, община </a:t>
            </a:r>
            <a:r>
              <a:rPr lang="bg-BG" dirty="0" smtClean="0"/>
              <a:t>Силистра</a:t>
            </a:r>
          </a:p>
          <a:p>
            <a:pPr marL="0" indent="0" algn="ctr">
              <a:buNone/>
            </a:pPr>
            <a:r>
              <a:rPr lang="bg-BG" dirty="0" smtClean="0"/>
              <a:t>Е-</a:t>
            </a:r>
            <a:r>
              <a:rPr lang="en-US" dirty="0" smtClean="0"/>
              <a:t>mail: </a:t>
            </a:r>
            <a:r>
              <a:rPr lang="en-US" dirty="0" smtClean="0"/>
              <a:t>stanka.jovcheva64@gmail.com</a:t>
            </a:r>
            <a:endParaRPr lang="bg-BG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986" y="1119743"/>
            <a:ext cx="3716032" cy="500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3414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ОБЩИ СВЕДЕНИЯ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/>
              <a:t>УЧЕБЕН ПРЕДМЕТ: През учебната 20</a:t>
            </a:r>
            <a:r>
              <a:rPr lang="en-US" dirty="0" smtClean="0"/>
              <a:t>23</a:t>
            </a:r>
            <a:r>
              <a:rPr lang="bg-BG" dirty="0" smtClean="0"/>
              <a:t>/20</a:t>
            </a:r>
            <a:r>
              <a:rPr lang="en-US" dirty="0" smtClean="0"/>
              <a:t>24</a:t>
            </a:r>
            <a:r>
              <a:rPr lang="bg-BG" dirty="0" smtClean="0"/>
              <a:t> година преподавам Биология и здравно образование в VІІ клас, Химия и опазване на околната среда VІІ клас, Човекът и природата V, VІ клас, Технологии и предприемачество V, VІ клас, Технологии VІІ клас, Изобразително изкуство V-VІІ клас</a:t>
            </a:r>
          </a:p>
          <a:p>
            <a:r>
              <a:rPr lang="bg-BG" dirty="0" smtClean="0"/>
              <a:t>Класен ръководител на VІІ клас</a:t>
            </a:r>
          </a:p>
          <a:p>
            <a:r>
              <a:rPr lang="bg-BG" dirty="0" smtClean="0"/>
              <a:t>Трудов стаж:</a:t>
            </a:r>
            <a:r>
              <a:rPr lang="en-US" dirty="0" smtClean="0"/>
              <a:t> </a:t>
            </a:r>
            <a:r>
              <a:rPr lang="bg-BG" dirty="0" smtClean="0"/>
              <a:t>3</a:t>
            </a:r>
            <a:r>
              <a:rPr lang="en-US" dirty="0" smtClean="0"/>
              <a:t>8 </a:t>
            </a:r>
            <a:r>
              <a:rPr lang="bg-BG" dirty="0" smtClean="0"/>
              <a:t>години педагогически стаж</a:t>
            </a:r>
            <a:endParaRPr lang="bg-BG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ТРУДОВ СТАЖ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/>
              <a:t>От 01.1.09.1987 г. до сега</a:t>
            </a:r>
          </a:p>
          <a:p>
            <a:pPr>
              <a:buNone/>
            </a:pPr>
            <a:r>
              <a:rPr lang="bg-BG" dirty="0" smtClean="0"/>
              <a:t>ОУ “Св. св.Кирил и Методий” с. Калипетрово</a:t>
            </a:r>
          </a:p>
          <a:p>
            <a:r>
              <a:rPr lang="bg-BG" dirty="0" smtClean="0"/>
              <a:t>01.09.1986- 31.08.1987 г.</a:t>
            </a:r>
          </a:p>
          <a:p>
            <a:pPr>
              <a:buNone/>
            </a:pPr>
            <a:r>
              <a:rPr lang="bg-BG" dirty="0" smtClean="0"/>
              <a:t>Оздравително училище с. Цар Асен</a:t>
            </a:r>
          </a:p>
          <a:p>
            <a:r>
              <a:rPr lang="bg-BG" dirty="0" smtClean="0"/>
              <a:t>22.10.1985-31.08.1986 г.</a:t>
            </a:r>
          </a:p>
          <a:p>
            <a:pPr>
              <a:buNone/>
            </a:pPr>
            <a:r>
              <a:rPr lang="bg-BG" dirty="0" smtClean="0"/>
              <a:t>СПТУ по машиностроене гр. Силистра</a:t>
            </a:r>
          </a:p>
          <a:p>
            <a:r>
              <a:rPr lang="bg-BG" dirty="0" smtClean="0"/>
              <a:t>23.09.1985- 22.10.1985 г.</a:t>
            </a:r>
          </a:p>
          <a:p>
            <a:pPr>
              <a:buNone/>
            </a:pPr>
            <a:r>
              <a:rPr lang="bg-BG" dirty="0" smtClean="0"/>
              <a:t>ССТ “Добруджа” гр.Силистра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028" y="35906"/>
            <a:ext cx="2133785" cy="2060627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7" y="33441"/>
            <a:ext cx="2345797" cy="2184168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209925" y="475645"/>
            <a:ext cx="8229600" cy="1143000"/>
          </a:xfrm>
        </p:spPr>
        <p:txBody>
          <a:bodyPr/>
          <a:lstStyle/>
          <a:p>
            <a:r>
              <a:rPr lang="bg-BG" dirty="0" smtClean="0"/>
              <a:t>ОБРАЗОВАНИЕ И ОБУЧЕНИЕ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89051" y="2060849"/>
            <a:ext cx="8229600" cy="4525963"/>
          </a:xfrm>
        </p:spPr>
        <p:txBody>
          <a:bodyPr/>
          <a:lstStyle/>
          <a:p>
            <a:r>
              <a:rPr lang="bg-BG" dirty="0" smtClean="0"/>
              <a:t>Висше образование във ВПИ “ Константин Преславски” гр. Шумен</a:t>
            </a:r>
          </a:p>
          <a:p>
            <a:r>
              <a:rPr lang="bg-BG" dirty="0" smtClean="0"/>
              <a:t>Образователно-квалификационна степен магистър</a:t>
            </a:r>
          </a:p>
          <a:p>
            <a:r>
              <a:rPr lang="bg-BG" dirty="0" smtClean="0"/>
              <a:t>Специалност Биология и химия</a:t>
            </a:r>
          </a:p>
          <a:p>
            <a:r>
              <a:rPr lang="bg-BG" dirty="0" smtClean="0"/>
              <a:t>Придобита квалификация: Учител по Биология и Химия</a:t>
            </a:r>
            <a:endParaRPr lang="bg-BG" dirty="0"/>
          </a:p>
        </p:txBody>
      </p:sp>
    </p:spTree>
  </p:cSld>
  <p:clrMapOvr>
    <a:masterClrMapping/>
  </p:clrMapOvr>
  <p:transition spd="med">
    <p:split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1520" y="359957"/>
            <a:ext cx="8229600" cy="1143000"/>
          </a:xfrm>
        </p:spPr>
        <p:txBody>
          <a:bodyPr/>
          <a:lstStyle/>
          <a:p>
            <a:r>
              <a:rPr lang="bg-BG" dirty="0" smtClean="0"/>
              <a:t>КВАЛИФИКАЦИИ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25963"/>
          </a:xfrm>
        </p:spPr>
        <p:txBody>
          <a:bodyPr/>
          <a:lstStyle/>
          <a:p>
            <a:r>
              <a:rPr lang="bg-BG" dirty="0" smtClean="0"/>
              <a:t>1996 г. първи клас квалификация/ първа професионална квалификационна степен/</a:t>
            </a:r>
          </a:p>
          <a:p>
            <a:pPr>
              <a:buNone/>
            </a:pPr>
            <a:r>
              <a:rPr lang="bg-BG" dirty="0" smtClean="0"/>
              <a:t>СУ “Св.Климент Охридски”- Департамент за информация и повишаване квалификацията на учителите</a:t>
            </a:r>
          </a:p>
          <a:p>
            <a:r>
              <a:rPr lang="bg-BG" dirty="0" smtClean="0"/>
              <a:t>1990-1991 г. След дипломна квалификация</a:t>
            </a:r>
          </a:p>
          <a:p>
            <a:pPr>
              <a:buNone/>
            </a:pPr>
            <a:r>
              <a:rPr lang="bg-BG" dirty="0" smtClean="0"/>
              <a:t>СУ “ Св.Климент Охридски”</a:t>
            </a:r>
            <a:endParaRPr lang="bg-BG" dirty="0"/>
          </a:p>
        </p:txBody>
      </p:sp>
      <p:pic>
        <p:nvPicPr>
          <p:cNvPr id="4" name="Картина 3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103170"/>
            <a:ext cx="2466975" cy="1857375"/>
          </a:xfrm>
          <a:prstGeom prst="rect">
            <a:avLst/>
          </a:prstGeom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КВАЛИФИКАЦИОННИ КУРСОВЕ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1417638"/>
            <a:ext cx="8229600" cy="5069160"/>
          </a:xfrm>
        </p:spPr>
        <p:txBody>
          <a:bodyPr>
            <a:normAutofit fontScale="77500" lnSpcReduction="20000"/>
          </a:bodyPr>
          <a:lstStyle/>
          <a:p>
            <a:r>
              <a:rPr lang="bg-BG" dirty="0" smtClean="0"/>
              <a:t>14.09.2021 г. УДОСТОВЕРЕНИЕ за квалификационен курс на тема „Работа с електронни платформи за дистанционно обучение“</a:t>
            </a:r>
          </a:p>
          <a:p>
            <a:r>
              <a:rPr lang="bg-BG" dirty="0" smtClean="0"/>
              <a:t>16.06.2021 г. УДОСТОВЕРЕНИЕ за квалификационен курс „Прилагане на инструментариума за ранно идентифициране на ученици в риск и преждевременно напускане на образователната система и за диференциран подход при определяне на потребностите им от предоставяне на индивидуална подкрепа“  </a:t>
            </a:r>
          </a:p>
          <a:p>
            <a:r>
              <a:rPr lang="bg-BG" dirty="0" smtClean="0"/>
              <a:t>12.03.2019 г. УДОСТОВЕРЕНИЕ за обучителен курс „Религия и ценности“</a:t>
            </a:r>
          </a:p>
          <a:p>
            <a:r>
              <a:rPr lang="bg-BG" dirty="0" smtClean="0"/>
              <a:t>26.11.2018 г. УДОСТОВЕРЕНИЕ за обучителен курс „Проектно базирано обучение по Химия и опазване на околната среда</a:t>
            </a: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bg-BG" dirty="0" smtClean="0"/>
              <a:t>КВАЛИФИКАЦИОННИ КУРСОВЕ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77193" y="908720"/>
            <a:ext cx="7866286" cy="543364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31.03.2018 г. УДОСТОВЕРЕНИЕ за </a:t>
            </a:r>
            <a:r>
              <a:rPr lang="ru-RU" dirty="0" err="1"/>
              <a:t>квалификационен</a:t>
            </a:r>
            <a:r>
              <a:rPr lang="ru-RU" dirty="0"/>
              <a:t> курс „Работа с </a:t>
            </a:r>
            <a:r>
              <a:rPr lang="ru-RU" dirty="0" err="1"/>
              <a:t>деца</a:t>
            </a:r>
            <a:r>
              <a:rPr lang="ru-RU" dirty="0"/>
              <a:t>, </a:t>
            </a:r>
            <a:r>
              <a:rPr lang="ru-RU" dirty="0" err="1"/>
              <a:t>изпитващи</a:t>
            </a:r>
            <a:r>
              <a:rPr lang="ru-RU" dirty="0"/>
              <a:t> </a:t>
            </a:r>
            <a:r>
              <a:rPr lang="ru-RU" dirty="0" err="1"/>
              <a:t>обучителни</a:t>
            </a:r>
            <a:r>
              <a:rPr lang="ru-RU" dirty="0"/>
              <a:t> затруднения“</a:t>
            </a:r>
          </a:p>
          <a:p>
            <a:r>
              <a:rPr lang="ru-RU" dirty="0"/>
              <a:t>27.03.2017 г. УДОСТОВЕРЕНИЕ за обучение по </a:t>
            </a:r>
            <a:r>
              <a:rPr lang="ru-RU" dirty="0" err="1"/>
              <a:t>здравословни</a:t>
            </a:r>
            <a:r>
              <a:rPr lang="ru-RU" dirty="0"/>
              <a:t> и </a:t>
            </a:r>
            <a:r>
              <a:rPr lang="ru-RU" dirty="0" err="1"/>
              <a:t>безопасни</a:t>
            </a:r>
            <a:r>
              <a:rPr lang="ru-RU" dirty="0"/>
              <a:t> условия на труд</a:t>
            </a:r>
          </a:p>
          <a:p>
            <a:r>
              <a:rPr lang="ru-RU" dirty="0"/>
              <a:t>16.12.2016 г. УДОСТОВЕРЕНИЕ за </a:t>
            </a:r>
            <a:r>
              <a:rPr lang="ru-RU" dirty="0" err="1"/>
              <a:t>обучителен</a:t>
            </a:r>
            <a:r>
              <a:rPr lang="ru-RU" dirty="0"/>
              <a:t> семинар на тема: </a:t>
            </a:r>
            <a:r>
              <a:rPr lang="ru-RU" dirty="0" err="1"/>
              <a:t>Оценяване</a:t>
            </a:r>
            <a:r>
              <a:rPr lang="ru-RU" dirty="0"/>
              <a:t> на </a:t>
            </a:r>
            <a:r>
              <a:rPr lang="ru-RU" dirty="0" err="1"/>
              <a:t>природонаучната</a:t>
            </a:r>
            <a:r>
              <a:rPr lang="ru-RU" dirty="0"/>
              <a:t> </a:t>
            </a:r>
            <a:r>
              <a:rPr lang="ru-RU" dirty="0" err="1"/>
              <a:t>грамотност</a:t>
            </a:r>
            <a:r>
              <a:rPr lang="ru-RU" dirty="0"/>
              <a:t> на </a:t>
            </a:r>
            <a:r>
              <a:rPr lang="ru-RU" dirty="0" err="1"/>
              <a:t>учениците</a:t>
            </a:r>
            <a:r>
              <a:rPr lang="ru-RU" dirty="0"/>
              <a:t> чрез </a:t>
            </a:r>
            <a:r>
              <a:rPr lang="ru-RU" dirty="0" err="1"/>
              <a:t>прилагане</a:t>
            </a:r>
            <a:r>
              <a:rPr lang="ru-RU" dirty="0"/>
              <a:t> на </a:t>
            </a:r>
            <a:r>
              <a:rPr lang="ru-RU" dirty="0" err="1"/>
              <a:t>изследователския</a:t>
            </a:r>
            <a:r>
              <a:rPr lang="ru-RU" dirty="0"/>
              <a:t> подход в </a:t>
            </a:r>
            <a:r>
              <a:rPr lang="ru-RU" dirty="0" err="1"/>
              <a:t>обучението</a:t>
            </a:r>
            <a:r>
              <a:rPr lang="ru-RU" dirty="0"/>
              <a:t> по биология и </a:t>
            </a:r>
            <a:r>
              <a:rPr lang="ru-RU" dirty="0" err="1"/>
              <a:t>здравно</a:t>
            </a:r>
            <a:r>
              <a:rPr lang="ru-RU" dirty="0"/>
              <a:t> образование</a:t>
            </a:r>
          </a:p>
          <a:p>
            <a:endParaRPr lang="en-US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5237372"/>
            <a:ext cx="1787778" cy="162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2557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КВАЛИФИКАЦИННИ КУРСОВЕ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7.11.2015Г. СЕРТИФИКАТ за участие в практически семинарна тема: Разработване на система от домашни и проектни задачи в контекста на ключовите компетентности по биология и здравно образование</a:t>
            </a:r>
          </a:p>
          <a:p>
            <a:r>
              <a:rPr lang="bg-BG" dirty="0" smtClean="0"/>
              <a:t>21.04.2015г. УДОСТОВЕРЕНИЕ за обучение по здравословни и безопасни условия на труд</a:t>
            </a:r>
            <a:endParaRPr lang="bg-BG" dirty="0"/>
          </a:p>
        </p:txBody>
      </p:sp>
      <p:pic>
        <p:nvPicPr>
          <p:cNvPr id="4" name="Картина 3" descr="tubo-h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1196752"/>
            <a:ext cx="1425366" cy="1240069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CoolClips_vc0068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17780" y="2420888"/>
            <a:ext cx="1948566" cy="2232248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КВАЛИФИКАЦИННИ КУРСОВЕ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3528" y="1700808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14.10.2013г. СЕРТИФИКАТ за квалификационен курс на тема</a:t>
            </a:r>
            <a:r>
              <a:rPr lang="bg-BG" dirty="0" smtClean="0"/>
              <a:t>: Обучение </a:t>
            </a:r>
            <a:r>
              <a:rPr lang="bg-BG" dirty="0" smtClean="0"/>
              <a:t>на педагогическите</a:t>
            </a:r>
            <a:r>
              <a:rPr lang="en-US" dirty="0" smtClean="0"/>
              <a:t> </a:t>
            </a:r>
            <a:r>
              <a:rPr lang="bg-BG" dirty="0" smtClean="0"/>
              <a:t>специалисти за формиране на знания, умения и компетентности за оценяването на учениците</a:t>
            </a:r>
          </a:p>
          <a:p>
            <a:r>
              <a:rPr lang="bg-BG" dirty="0" smtClean="0"/>
              <a:t>24.11.2012г. УДОСТОВЕРЕНИЕ за участие в обучителен курс на тема: Методи за изследване в ботаниката и зоологията</a:t>
            </a:r>
            <a:endParaRPr lang="bg-BG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КВАЛИФИКАЦИННИ КУРСОВЕ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30.04.2012г.УДОСТОВЕРЕНИЕ за участие в обучителен курс на тема</a:t>
            </a:r>
            <a:r>
              <a:rPr lang="bg-BG" dirty="0" smtClean="0"/>
              <a:t>: Образование </a:t>
            </a:r>
            <a:r>
              <a:rPr lang="bg-BG" dirty="0" smtClean="0"/>
              <a:t>за околна среда и устойчиво развитие</a:t>
            </a:r>
          </a:p>
          <a:p>
            <a:r>
              <a:rPr lang="bg-BG" dirty="0" smtClean="0"/>
              <a:t>10.09.2010 г. УДОСТОВЕРЕНИЕ за участие в квалификационен курс по Съвременни практики в обучението по безопасност на движението по пътищата</a:t>
            </a:r>
          </a:p>
          <a:p>
            <a:endParaRPr lang="bg-BG" dirty="0"/>
          </a:p>
        </p:txBody>
      </p:sp>
      <p:pic>
        <p:nvPicPr>
          <p:cNvPr id="4" name="Картина 3" descr="изтеглен файл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4797152"/>
            <a:ext cx="2702234" cy="2060848"/>
          </a:xfrm>
          <a:prstGeom prst="rect">
            <a:avLst/>
          </a:prstGeom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191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7778838" y="9426"/>
            <a:ext cx="1365162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КВАЛИФИКАЦИННИ КУРСОВЕ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/>
              <a:t>17.04.2010г. СВИДЕТЕЛСТВО за завършен курс за учители- ръководители на туристическа дейност в училище</a:t>
            </a:r>
          </a:p>
          <a:p>
            <a:r>
              <a:rPr lang="bg-BG" dirty="0" smtClean="0"/>
              <a:t>25.10.2008г.УДОСТОВЕРЕНИЕ за завършено обучение на тема: НУС по Технологии в VІІ клас</a:t>
            </a:r>
          </a:p>
          <a:p>
            <a:r>
              <a:rPr lang="bg-BG" dirty="0" smtClean="0"/>
              <a:t>11.11.2007г</a:t>
            </a:r>
            <a:r>
              <a:rPr lang="bg-BG" dirty="0" smtClean="0"/>
              <a:t>. УДОСТОВЕРЕНИЕ </a:t>
            </a:r>
            <a:r>
              <a:rPr lang="bg-BG" dirty="0" smtClean="0"/>
              <a:t>за обучителен курс на тема: Морфология и систематика на растенията</a:t>
            </a:r>
            <a:endParaRPr lang="bg-BG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977501-e82ee69413df0767.png"/>
          <p:cNvPicPr>
            <a:picLocks noChangeAspect="1"/>
          </p:cNvPicPr>
          <p:nvPr/>
        </p:nvPicPr>
        <p:blipFill>
          <a:blip r:embed="rId2" cstate="print">
            <a:lum bright="20000" contrast="-10000"/>
          </a:blip>
          <a:srcRect/>
          <a:stretch>
            <a:fillRect/>
          </a:stretch>
        </p:blipFill>
        <p:spPr bwMode="auto">
          <a:xfrm>
            <a:off x="179512" y="1858"/>
            <a:ext cx="1835695" cy="1707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5576" y="28417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КВАЛИФИКАЦИННИ КУРСОВЕ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29.06.2007г.УДОСТОВЕРЕНИЕ за завършен обучителен курс – модул “Физика” за учебен предмет в VІ клас “Човекът и природата”</a:t>
            </a:r>
          </a:p>
          <a:p>
            <a:r>
              <a:rPr lang="bg-BG" dirty="0" smtClean="0"/>
              <a:t>14.07.2006г. 29.06.2007г.УДОСТОВЕРЕНИЕ за завършен обучителен курс – модул “Физика” за учебен предмет в V клас “Човекът и природата”</a:t>
            </a:r>
          </a:p>
          <a:p>
            <a:endParaRPr lang="bg-BG" dirty="0"/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12.jpg"/>
          <p:cNvPicPr>
            <a:picLocks noChangeAspect="1"/>
          </p:cNvPicPr>
          <p:nvPr/>
        </p:nvPicPr>
        <p:blipFill>
          <a:blip r:embed="rId2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7452320" y="-93050"/>
            <a:ext cx="1691680" cy="18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КВАЛИФИКАЦИННИ КУРСОВЕ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g-BG" dirty="0" smtClean="0"/>
              <a:t>13.02.2006г. УДОСТОВЕРЕНИЕ за завършен курс на обучение на тема: Базови и специфични компютърни умения на учители</a:t>
            </a:r>
          </a:p>
          <a:p>
            <a:r>
              <a:rPr lang="bg-BG" dirty="0" smtClean="0"/>
              <a:t>27.02.2004 г. УДОСТОВЕРЕНИЕ за завършено първоначално обучение по здравословни и безопасни условия на труд</a:t>
            </a:r>
          </a:p>
          <a:p>
            <a:r>
              <a:rPr lang="bg-BG" dirty="0" smtClean="0"/>
              <a:t>25.06.1998г. СЕРТИФИКАТ за участие в тренинг – семинар на тема: възможности за профилактика на злоупотребата с алкохол, тютюн и дроги в училище”</a:t>
            </a:r>
          </a:p>
          <a:p>
            <a:endParaRPr lang="bg-BG" dirty="0"/>
          </a:p>
        </p:txBody>
      </p:sp>
    </p:spTree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blonde-160653_960_72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846138"/>
            <a:ext cx="2370759" cy="3933056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НАУЧНИ ПУБЛИКАЦИИ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0"/>
            <a:ext cx="6563072" cy="4525963"/>
          </a:xfrm>
        </p:spPr>
        <p:txBody>
          <a:bodyPr/>
          <a:lstStyle/>
          <a:p>
            <a:r>
              <a:rPr lang="bg-BG" dirty="0" smtClean="0"/>
              <a:t>20.02.2008 г. СЕРТИФИКАТ за участие в Общинска конференция “Училището – желана територия на ученика”</a:t>
            </a:r>
          </a:p>
          <a:p>
            <a:r>
              <a:rPr lang="bg-BG" dirty="0" smtClean="0"/>
              <a:t>Участия с доклади в областни конференции по биология</a:t>
            </a:r>
            <a:endParaRPr lang="bg-BG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НАУЧНИ ПУБЛИКАЦИИ </a:t>
            </a:r>
            <a:br>
              <a:rPr lang="bg-BG" dirty="0" smtClean="0"/>
            </a:br>
            <a:r>
              <a:rPr lang="bg-BG" dirty="0" smtClean="0"/>
              <a:t>в централни методически издания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/>
              <a:t>Сп.Биология, екология и биотехнология</a:t>
            </a:r>
            <a:r>
              <a:rPr lang="bg-BG" dirty="0" smtClean="0"/>
              <a:t>,</a:t>
            </a:r>
            <a:r>
              <a:rPr lang="en-US" dirty="0" smtClean="0"/>
              <a:t> </a:t>
            </a:r>
            <a:r>
              <a:rPr lang="bg-BG" dirty="0" smtClean="0"/>
              <a:t>кн.6,</a:t>
            </a:r>
            <a:r>
              <a:rPr lang="en-US" dirty="0" smtClean="0"/>
              <a:t> </a:t>
            </a:r>
            <a:r>
              <a:rPr lang="bg-BG" dirty="0" smtClean="0"/>
              <a:t>1994г</a:t>
            </a:r>
            <a:r>
              <a:rPr lang="bg-BG" dirty="0" smtClean="0"/>
              <a:t>. Тема”Животът в застоялите води”</a:t>
            </a:r>
          </a:p>
          <a:p>
            <a:r>
              <a:rPr lang="bg-BG" dirty="0" smtClean="0"/>
              <a:t>Сп.Биология, кн.4</a:t>
            </a:r>
            <a:r>
              <a:rPr lang="bg-BG" dirty="0" smtClean="0"/>
              <a:t>,</a:t>
            </a:r>
            <a:r>
              <a:rPr lang="en-US" dirty="0" smtClean="0"/>
              <a:t> </a:t>
            </a:r>
            <a:r>
              <a:rPr lang="bg-BG" dirty="0" smtClean="0"/>
              <a:t>1993г</a:t>
            </a:r>
            <a:r>
              <a:rPr lang="bg-BG" dirty="0" smtClean="0"/>
              <a:t>. Тема”Ролята на проблемно-познавателните задачи за развиване на познавателната самостоятелност на учениците</a:t>
            </a:r>
          </a:p>
          <a:p>
            <a:r>
              <a:rPr lang="bg-BG" dirty="0" smtClean="0"/>
              <a:t>Сп.Природа и знание</a:t>
            </a:r>
            <a:r>
              <a:rPr lang="bg-BG" dirty="0" smtClean="0"/>
              <a:t>,</a:t>
            </a:r>
            <a:r>
              <a:rPr lang="en-US" dirty="0" smtClean="0"/>
              <a:t> </a:t>
            </a:r>
            <a:r>
              <a:rPr lang="bg-BG" dirty="0" smtClean="0"/>
              <a:t>кн.2,</a:t>
            </a:r>
            <a:r>
              <a:rPr lang="en-US" dirty="0" smtClean="0"/>
              <a:t> </a:t>
            </a:r>
            <a:r>
              <a:rPr lang="bg-BG" dirty="0" smtClean="0"/>
              <a:t>1993г</a:t>
            </a:r>
            <a:r>
              <a:rPr lang="bg-BG" dirty="0" smtClean="0"/>
              <a:t>. Статия Еволюция - тест</a:t>
            </a:r>
            <a:endParaRPr lang="bg-BG" dirty="0"/>
          </a:p>
        </p:txBody>
      </p:sp>
      <p:pic>
        <p:nvPicPr>
          <p:cNvPr id="6" name="Picture 18" descr="1219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5394497"/>
            <a:ext cx="2362200" cy="1447800"/>
          </a:xfrm>
          <a:prstGeom prst="rect">
            <a:avLst/>
          </a:prstGeom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НАУЧНИ ПУБЛИКАЦИИ </a:t>
            </a:r>
            <a:br>
              <a:rPr lang="bg-BG" dirty="0" smtClean="0"/>
            </a:br>
            <a:r>
              <a:rPr lang="bg-BG" dirty="0" smtClean="0"/>
              <a:t>в централни методически издания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err="1" smtClean="0"/>
              <a:t>Сп.Биология</a:t>
            </a:r>
            <a:r>
              <a:rPr lang="bg-BG" dirty="0" smtClean="0"/>
              <a:t>,</a:t>
            </a:r>
            <a:r>
              <a:rPr lang="en-US" dirty="0" smtClean="0"/>
              <a:t> </a:t>
            </a:r>
            <a:r>
              <a:rPr lang="bg-BG" dirty="0" err="1" smtClean="0"/>
              <a:t>кн</a:t>
            </a:r>
            <a:r>
              <a:rPr lang="en-US" dirty="0" smtClean="0"/>
              <a:t>.</a:t>
            </a:r>
            <a:r>
              <a:rPr lang="bg-BG" dirty="0" smtClean="0"/>
              <a:t>5,</a:t>
            </a:r>
            <a:r>
              <a:rPr lang="en-US" dirty="0" smtClean="0"/>
              <a:t> </a:t>
            </a:r>
            <a:r>
              <a:rPr lang="bg-BG" dirty="0" smtClean="0"/>
              <a:t>1992г</a:t>
            </a:r>
            <a:r>
              <a:rPr lang="bg-BG" dirty="0" smtClean="0"/>
              <a:t>. Тема “Проблемно- познавателни задачи при темата “Семейство Лютикови” VІ клас</a:t>
            </a:r>
          </a:p>
          <a:p>
            <a:r>
              <a:rPr lang="bg-BG" dirty="0" smtClean="0"/>
              <a:t>Сп.Природа и знание</a:t>
            </a:r>
            <a:r>
              <a:rPr lang="bg-BG" dirty="0" smtClean="0"/>
              <a:t>,</a:t>
            </a:r>
            <a:r>
              <a:rPr lang="en-US" dirty="0" smtClean="0"/>
              <a:t> </a:t>
            </a:r>
            <a:r>
              <a:rPr lang="bg-BG" dirty="0" smtClean="0"/>
              <a:t>кн.9,</a:t>
            </a:r>
            <a:r>
              <a:rPr lang="en-US" dirty="0" smtClean="0"/>
              <a:t> </a:t>
            </a:r>
            <a:r>
              <a:rPr lang="bg-BG" dirty="0" smtClean="0"/>
              <a:t>1991г</a:t>
            </a:r>
            <a:r>
              <a:rPr lang="bg-BG" dirty="0" smtClean="0"/>
              <a:t>. </a:t>
            </a:r>
          </a:p>
          <a:p>
            <a:pPr>
              <a:buNone/>
            </a:pPr>
            <a:r>
              <a:rPr lang="bg-BG" dirty="0" smtClean="0"/>
              <a:t>     Тема “Приятели на цветята”</a:t>
            </a:r>
          </a:p>
        </p:txBody>
      </p:sp>
      <p:pic>
        <p:nvPicPr>
          <p:cNvPr id="5" name="Picture 5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015" y="2204864"/>
            <a:ext cx="2269785" cy="2520280"/>
          </a:xfrm>
          <a:prstGeom prst="rect">
            <a:avLst/>
          </a:prstGeom>
        </p:spPr>
      </p:pic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ПРИЛОЖЕНИЕ</a:t>
            </a:r>
            <a:endParaRPr lang="en-US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72816"/>
            <a:ext cx="6624736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408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" b="1597"/>
          <a:stretch/>
        </p:blipFill>
        <p:spPr>
          <a:xfrm>
            <a:off x="1175161" y="1484784"/>
            <a:ext cx="6793678" cy="4941230"/>
          </a:xfrm>
          <a:prstGeom prst="rect">
            <a:avLst/>
          </a:prstGeom>
        </p:spPr>
      </p:pic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ПРИЛОЖЕНИЕ</a:t>
            </a:r>
            <a:endParaRPr lang="en-US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ПРИЛОЖЕНИЕ</a:t>
            </a:r>
            <a:endParaRPr lang="bg-BG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83" y="1556792"/>
            <a:ext cx="6604034" cy="4953025"/>
          </a:xfrm>
          <a:prstGeom prst="rect">
            <a:avLst/>
          </a:prstGeom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10800000" flipV="1">
            <a:off x="685956" y="916351"/>
            <a:ext cx="8193923" cy="118309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ПЕДАГОГИЧЕСКА ДЕЙНОСТ</a:t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bg-BG" dirty="0" smtClean="0"/>
              <a:t>Изнасяне на открит урок по Човекът и природата VІ клас пред учители от областта;</a:t>
            </a:r>
          </a:p>
          <a:p>
            <a:pPr>
              <a:lnSpc>
                <a:spcPct val="90000"/>
              </a:lnSpc>
            </a:pPr>
            <a:r>
              <a:rPr lang="bg-BG" dirty="0" smtClean="0"/>
              <a:t>Формиране на положителни нагласи към ученето и изграждане на стратегии за самостоятелно учене и учене през целия живот;</a:t>
            </a:r>
          </a:p>
          <a:p>
            <a:pPr>
              <a:lnSpc>
                <a:spcPct val="90000"/>
              </a:lnSpc>
            </a:pPr>
            <a:r>
              <a:rPr lang="bg-BG" dirty="0" smtClean="0"/>
              <a:t>Използване на учебно-технически средства, подходящи за постигане на оптимални резултати в конкретна учебна</a:t>
            </a:r>
            <a:r>
              <a:rPr lang="en-US" dirty="0" smtClean="0"/>
              <a:t>  </a:t>
            </a:r>
            <a:r>
              <a:rPr lang="bg-BG" dirty="0" smtClean="0"/>
              <a:t>ситуация;</a:t>
            </a:r>
          </a:p>
          <a:p>
            <a:pPr>
              <a:lnSpc>
                <a:spcPct val="90000"/>
              </a:lnSpc>
            </a:pPr>
            <a:r>
              <a:rPr lang="bg-BG" dirty="0" smtClean="0"/>
              <a:t>Организационни функции;</a:t>
            </a:r>
          </a:p>
          <a:p>
            <a:pPr>
              <a:lnSpc>
                <a:spcPct val="90000"/>
              </a:lnSpc>
            </a:pPr>
            <a:r>
              <a:rPr lang="bg-BG" dirty="0" smtClean="0"/>
              <a:t>Провеждане на консултативна дейност с ученици;</a:t>
            </a:r>
          </a:p>
          <a:p>
            <a:pPr>
              <a:lnSpc>
                <a:spcPct val="90000"/>
              </a:lnSpc>
            </a:pPr>
            <a:r>
              <a:rPr lang="bg-BG" dirty="0" smtClean="0"/>
              <a:t>Диагностика, оценяване и анализиране на постиженията на </a:t>
            </a:r>
            <a:r>
              <a:rPr lang="en-US" dirty="0" smtClean="0"/>
              <a:t> </a:t>
            </a:r>
            <a:r>
              <a:rPr lang="bg-BG" dirty="0" smtClean="0"/>
              <a:t>учениците, както и на учебния процес.</a:t>
            </a:r>
            <a:endParaRPr lang="en-US" dirty="0" smtClean="0"/>
          </a:p>
          <a:p>
            <a:endParaRPr lang="bg-BG" dirty="0"/>
          </a:p>
        </p:txBody>
      </p:sp>
      <p:pic>
        <p:nvPicPr>
          <p:cNvPr id="4" name="Картина 3" descr="изтеглен файл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5375516"/>
            <a:ext cx="1943869" cy="1482484"/>
          </a:xfrm>
          <a:prstGeom prst="rect">
            <a:avLst/>
          </a:prstGeom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СОЦИАЛНИ УМЕНИЯ И КОМПЕТЕНЦИИ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g-BG" dirty="0" smtClean="0"/>
              <a:t>Работа в екип, позитивно мислене, добри комуникативни умения</a:t>
            </a:r>
          </a:p>
          <a:p>
            <a:r>
              <a:rPr lang="bg-BG" dirty="0" smtClean="0"/>
              <a:t>Креативност, отговорност, коректност, организираност, толерантност</a:t>
            </a:r>
          </a:p>
          <a:p>
            <a:r>
              <a:rPr lang="bg-BG" dirty="0" smtClean="0"/>
              <a:t>Коректни взаимоотношения с учителския колектив, добри контакти с ученици и родители</a:t>
            </a:r>
          </a:p>
          <a:p>
            <a:r>
              <a:rPr lang="bg-BG" dirty="0" smtClean="0"/>
              <a:t>Уважение към всеки ученик, независимо от възможностите му за учебна работа и етническа принадлежност</a:t>
            </a:r>
            <a:endParaRPr lang="bg-BG" dirty="0"/>
          </a:p>
        </p:txBody>
      </p:sp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uchilishte.png"/>
          <p:cNvPicPr>
            <a:picLocks noChangeAspect="1"/>
          </p:cNvPicPr>
          <p:nvPr/>
        </p:nvPicPr>
        <p:blipFill>
          <a:blip r:embed="rId2" cstate="print">
            <a:lum bright="10000" contrast="-30000"/>
          </a:blip>
          <a:stretch>
            <a:fillRect/>
          </a:stretch>
        </p:blipFill>
        <p:spPr>
          <a:xfrm>
            <a:off x="7807" y="332656"/>
            <a:ext cx="9448400" cy="7101408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3060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РАБОТА ПО ПРОЕКТИ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53887" y="1052736"/>
            <a:ext cx="4824536" cy="3811581"/>
          </a:xfrm>
        </p:spPr>
        <p:txBody>
          <a:bodyPr>
            <a:normAutofit/>
          </a:bodyPr>
          <a:lstStyle/>
          <a:p>
            <a:r>
              <a:rPr lang="bg-BG" sz="2800" dirty="0" smtClean="0"/>
              <a:t>Работа по проект „Успех за теб“</a:t>
            </a:r>
          </a:p>
          <a:p>
            <a:r>
              <a:rPr lang="bg-BG" sz="2800" dirty="0" smtClean="0"/>
              <a:t>Работа по проект „Успех“</a:t>
            </a:r>
          </a:p>
          <a:p>
            <a:r>
              <a:rPr lang="bg-BG" sz="2800" dirty="0" smtClean="0"/>
              <a:t>Работа по проект „Твоят час“</a:t>
            </a:r>
            <a:endParaRPr lang="en-US" sz="2800" dirty="0" smtClean="0"/>
          </a:p>
          <a:p>
            <a:r>
              <a:rPr lang="bg-BG" sz="2800" dirty="0" smtClean="0"/>
              <a:t>Работа по проект “Уча и играя сред природата” – МОСВ</a:t>
            </a:r>
          </a:p>
        </p:txBody>
      </p:sp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548" y="173290"/>
            <a:ext cx="9643107" cy="7241662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3568" y="-125809"/>
            <a:ext cx="8229600" cy="1143000"/>
          </a:xfrm>
        </p:spPr>
        <p:txBody>
          <a:bodyPr/>
          <a:lstStyle/>
          <a:p>
            <a:r>
              <a:rPr lang="bg-BG" dirty="0" smtClean="0"/>
              <a:t>РАБОТА ПО ПРОЕКТИ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707904" y="1268760"/>
            <a:ext cx="4968552" cy="4525963"/>
          </a:xfrm>
        </p:spPr>
        <p:txBody>
          <a:bodyPr/>
          <a:lstStyle/>
          <a:p>
            <a:pPr lvl="0"/>
            <a:r>
              <a:rPr lang="bg-BG" sz="2500" dirty="0">
                <a:solidFill>
                  <a:prstClr val="black"/>
                </a:solidFill>
              </a:rPr>
              <a:t>Ръководител на клуб </a:t>
            </a:r>
            <a:r>
              <a:rPr lang="bg-BG" sz="2500" dirty="0" smtClean="0">
                <a:solidFill>
                  <a:prstClr val="black"/>
                </a:solidFill>
              </a:rPr>
              <a:t>“Здравословен </a:t>
            </a:r>
            <a:r>
              <a:rPr lang="bg-BG" sz="2500" dirty="0">
                <a:solidFill>
                  <a:prstClr val="black"/>
                </a:solidFill>
              </a:rPr>
              <a:t>начин на живот” 2016/2017 учебна година</a:t>
            </a:r>
          </a:p>
          <a:p>
            <a:pPr lvl="0"/>
            <a:r>
              <a:rPr lang="bg-BG" sz="2500" dirty="0">
                <a:solidFill>
                  <a:prstClr val="black"/>
                </a:solidFill>
              </a:rPr>
              <a:t>Ръководител на </a:t>
            </a:r>
            <a:r>
              <a:rPr lang="bg-BG" sz="2500" dirty="0" smtClean="0">
                <a:solidFill>
                  <a:prstClr val="black"/>
                </a:solidFill>
              </a:rPr>
              <a:t>клуб  “Природна </a:t>
            </a:r>
            <a:r>
              <a:rPr lang="bg-BG" sz="2500" dirty="0">
                <a:solidFill>
                  <a:prstClr val="black"/>
                </a:solidFill>
              </a:rPr>
              <a:t>лаборатория” 2017/2018 учебна година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304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448849"/>
            <a:ext cx="9361040" cy="7029839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РАБОТА ПО ПРОЕКТИ</a:t>
            </a:r>
            <a:endParaRPr lang="en-US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63888" y="1402261"/>
            <a:ext cx="4608512" cy="4525963"/>
          </a:xfrm>
        </p:spPr>
        <p:txBody>
          <a:bodyPr/>
          <a:lstStyle/>
          <a:p>
            <a:r>
              <a:rPr lang="bg-BG" sz="2800" dirty="0">
                <a:solidFill>
                  <a:prstClr val="black"/>
                </a:solidFill>
              </a:rPr>
              <a:t>Участие с методическа работа в проект “ За по-качествено образование” – чрез писане на учебни програми по БЗО VІІ клас и Човекът и природата V клас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17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РАБОТА ПО ПРОЕКТИ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Разработване на държавен образователен стандарт за учебното съдържание по Биология и здравно образование-задължителна подготовка, прогимназиален етап(VІІ клас)</a:t>
            </a:r>
            <a:endParaRPr lang="bg-BG" dirty="0"/>
          </a:p>
        </p:txBody>
      </p:sp>
      <p:pic>
        <p:nvPicPr>
          <p:cNvPr id="7" name="Картина 6" descr="5145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73016"/>
            <a:ext cx="9144000" cy="3657600"/>
          </a:xfrm>
          <a:prstGeom prst="rect">
            <a:avLst/>
          </a:prstGeom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КОМПЮТЪРНИ УМЕНИЯ И КОМПЕТЕНТНОСТИ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bg-BG" dirty="0" smtClean="0"/>
              <a:t>Работа с:</a:t>
            </a:r>
          </a:p>
          <a:p>
            <a:pPr>
              <a:buNone/>
            </a:pPr>
            <a:r>
              <a:rPr lang="bg-BG" dirty="0" smtClean="0"/>
              <a:t>1.</a:t>
            </a:r>
            <a:r>
              <a:rPr lang="en-US" dirty="0" smtClean="0"/>
              <a:t>Windows XP</a:t>
            </a:r>
          </a:p>
          <a:p>
            <a:pPr>
              <a:buNone/>
            </a:pPr>
            <a:r>
              <a:rPr lang="en-US" dirty="0" smtClean="0"/>
              <a:t>2.Microsoft Office</a:t>
            </a:r>
          </a:p>
          <a:p>
            <a:pPr>
              <a:buNone/>
            </a:pPr>
            <a:r>
              <a:rPr lang="en-US" dirty="0" smtClean="0"/>
              <a:t>   2.1.Microsoft Word</a:t>
            </a:r>
          </a:p>
          <a:p>
            <a:pPr>
              <a:buNone/>
            </a:pPr>
            <a:r>
              <a:rPr lang="en-US" dirty="0" smtClean="0"/>
              <a:t>   2.2.Microsoft PowerPoint</a:t>
            </a:r>
          </a:p>
          <a:p>
            <a:pPr>
              <a:buNone/>
            </a:pPr>
            <a:r>
              <a:rPr lang="en-US" dirty="0" smtClean="0"/>
              <a:t>3.Internet</a:t>
            </a:r>
            <a:endParaRPr lang="bg-BG" dirty="0" smtClean="0"/>
          </a:p>
          <a:p>
            <a:pPr>
              <a:buNone/>
            </a:pPr>
            <a:r>
              <a:rPr lang="bg-BG" dirty="0" smtClean="0"/>
              <a:t>4. Електронни платформи за дистанционно обучение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bg-BG" dirty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1583461"/>
            <a:ext cx="3394720" cy="4971379"/>
          </a:xfrm>
          <a:prstGeom prst="rect">
            <a:avLst/>
          </a:prstGeom>
        </p:spPr>
      </p:pic>
    </p:spTree>
  </p:cSld>
  <p:clrMapOvr>
    <a:masterClrMapping/>
  </p:clrMapOvr>
  <p:transition spd="med">
    <p:pull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ФИЛОСОФИЯ НА ПРЕПОДАВАНЕТО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 smtClean="0"/>
              <a:t>Търпението е </a:t>
            </a:r>
            <a:r>
              <a:rPr lang="bg-BG" dirty="0" smtClean="0"/>
              <a:t>злато,</a:t>
            </a:r>
            <a:endParaRPr lang="bg-BG" dirty="0" smtClean="0"/>
          </a:p>
          <a:p>
            <a:pPr>
              <a:buNone/>
            </a:pPr>
            <a:r>
              <a:rPr lang="bg-BG" dirty="0" smtClean="0"/>
              <a:t>то ми помага в повечето </a:t>
            </a:r>
          </a:p>
          <a:p>
            <a:pPr>
              <a:buNone/>
            </a:pPr>
            <a:r>
              <a:rPr lang="bg-BG" dirty="0" smtClean="0"/>
              <a:t>случаи да преценя</a:t>
            </a:r>
          </a:p>
          <a:p>
            <a:pPr>
              <a:buNone/>
            </a:pPr>
            <a:r>
              <a:rPr lang="bg-BG" dirty="0" smtClean="0"/>
              <a:t>нормално и спокойно</a:t>
            </a:r>
          </a:p>
          <a:p>
            <a:pPr>
              <a:buNone/>
            </a:pPr>
            <a:r>
              <a:rPr lang="bg-BG" dirty="0" smtClean="0"/>
              <a:t>ситуацията и да не </a:t>
            </a:r>
          </a:p>
          <a:p>
            <a:pPr>
              <a:buNone/>
            </a:pPr>
            <a:r>
              <a:rPr lang="bg-BG" dirty="0" smtClean="0"/>
              <a:t>допусна грешка.</a:t>
            </a:r>
            <a:endParaRPr lang="bg-BG" dirty="0"/>
          </a:p>
        </p:txBody>
      </p:sp>
      <p:pic>
        <p:nvPicPr>
          <p:cNvPr id="4" name="Картина 3" descr="0_91f9c_b80e62c9_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916832"/>
            <a:ext cx="4114428" cy="3398518"/>
          </a:xfrm>
          <a:prstGeom prst="rect">
            <a:avLst/>
          </a:prstGeom>
        </p:spPr>
      </p:pic>
    </p:spTree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ФИЛОСОФИЯ НА ПРЕПОДАВАНЕТО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Знанието и компетентността </a:t>
            </a:r>
          </a:p>
          <a:p>
            <a:pPr>
              <a:buNone/>
            </a:pPr>
            <a:r>
              <a:rPr lang="bg-BG" dirty="0" smtClean="0"/>
              <a:t>ми позволяват да обясня по възможно </a:t>
            </a:r>
          </a:p>
          <a:p>
            <a:pPr>
              <a:buNone/>
            </a:pPr>
            <a:r>
              <a:rPr lang="bg-BG" dirty="0" smtClean="0"/>
              <a:t>най- достъпен начин материала на учениците</a:t>
            </a:r>
          </a:p>
          <a:p>
            <a:r>
              <a:rPr lang="bg-BG" dirty="0" smtClean="0"/>
              <a:t>Природата е живот</a:t>
            </a:r>
          </a:p>
          <a:p>
            <a:pPr>
              <a:buNone/>
            </a:pPr>
            <a:r>
              <a:rPr lang="bg-BG" dirty="0" smtClean="0"/>
              <a:t>   тя е навсякъде- цветето в саксията, жълтия есенен лист, повея на вятъра, близката гора, двора на училището, само трябва да я </a:t>
            </a:r>
            <a:r>
              <a:rPr lang="bg-BG" b="1" dirty="0" smtClean="0"/>
              <a:t>оценим и опазваме</a:t>
            </a:r>
            <a:endParaRPr lang="bg-BG" b="1" dirty="0"/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910</TotalTime>
  <Words>1085</Words>
  <Application>Microsoft Office PowerPoint</Application>
  <PresentationFormat>Презентация на цял екран (4:3)</PresentationFormat>
  <Paragraphs>117</Paragraphs>
  <Slides>28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тема</vt:lpstr>
      <vt:lpstr>ПРОФЕСИОНАЛНО ПОРТФОЛИО  на</vt:lpstr>
      <vt:lpstr>ОБЩИ СВЕДЕНИЯ</vt:lpstr>
      <vt:lpstr>ТРУДОВ СТАЖ</vt:lpstr>
      <vt:lpstr>ОБРАЗОВАНИЕ И ОБУЧЕНИЕ</vt:lpstr>
      <vt:lpstr>КВАЛИФИКАЦИИ</vt:lpstr>
      <vt:lpstr>КВАЛИФИКАЦИОННИ КУРСОВЕ</vt:lpstr>
      <vt:lpstr>КВАЛИФИКАЦИОННИ КУРСОВЕ</vt:lpstr>
      <vt:lpstr>КВАЛИФИКАЦИННИ КУРСОВЕ</vt:lpstr>
      <vt:lpstr> КВАЛИФИКАЦИННИ КУРСОВЕ </vt:lpstr>
      <vt:lpstr> КВАЛИФИКАЦИННИ КУРСОВЕ </vt:lpstr>
      <vt:lpstr> КВАЛИФИКАЦИННИ КУРСОВЕ </vt:lpstr>
      <vt:lpstr> КВАЛИФИКАЦИННИ КУРСОВЕ </vt:lpstr>
      <vt:lpstr> КВАЛИФИКАЦИННИ КУРСОВЕ </vt:lpstr>
      <vt:lpstr>НАУЧНИ ПУБЛИКАЦИИ</vt:lpstr>
      <vt:lpstr>НАУЧНИ ПУБЛИКАЦИИ  в централни методически издания</vt:lpstr>
      <vt:lpstr>НАУЧНИ ПУБЛИКАЦИИ  в централни методически издания</vt:lpstr>
      <vt:lpstr>ПРИЛОЖЕНИЕ</vt:lpstr>
      <vt:lpstr>ПРИЛОЖЕНИЕ</vt:lpstr>
      <vt:lpstr>ПРИЛОЖЕНИЕ</vt:lpstr>
      <vt:lpstr>ПЕДАГОГИЧЕСКА ДЕЙНОСТ  </vt:lpstr>
      <vt:lpstr>СОЦИАЛНИ УМЕНИЯ И КОМПЕТЕНЦИИ</vt:lpstr>
      <vt:lpstr>РАБОТА ПО ПРОЕКТИ </vt:lpstr>
      <vt:lpstr>РАБОТА ПО ПРОЕКТИ</vt:lpstr>
      <vt:lpstr>РАБОТА ПО ПРОЕКТИ</vt:lpstr>
      <vt:lpstr>РАБОТА ПО ПРОЕКТИ</vt:lpstr>
      <vt:lpstr>КОМПЮТЪРНИ УМЕНИЯ И КОМПЕТЕНТНОСТИ</vt:lpstr>
      <vt:lpstr>ФИЛОСОФИЯ НА ПРЕПОДАВАНЕТО</vt:lpstr>
      <vt:lpstr>ФИЛОСОФИЯ НА ПРЕПОДАВАНЕТО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ПРОФЕСИОНАЛНО ПОРТФОЛИО на Станка Пенева Йовчева старши учител по Биология и здравно образование, Химия и ООС,Технологии и предприемачество</dc:title>
  <dc:creator>Pleven</dc:creator>
  <cp:lastModifiedBy>Windows User</cp:lastModifiedBy>
  <cp:revision>107</cp:revision>
  <dcterms:created xsi:type="dcterms:W3CDTF">2018-01-09T18:11:23Z</dcterms:created>
  <dcterms:modified xsi:type="dcterms:W3CDTF">2023-10-29T10:43:48Z</dcterms:modified>
</cp:coreProperties>
</file>